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31"/>
  </p:notesMasterIdLst>
  <p:handoutMasterIdLst>
    <p:handoutMasterId r:id="rId32"/>
  </p:handoutMasterIdLst>
  <p:sldIdLst>
    <p:sldId id="279" r:id="rId3"/>
    <p:sldId id="298" r:id="rId4"/>
    <p:sldId id="304" r:id="rId5"/>
    <p:sldId id="313" r:id="rId6"/>
    <p:sldId id="314" r:id="rId7"/>
    <p:sldId id="302" r:id="rId8"/>
    <p:sldId id="315" r:id="rId9"/>
    <p:sldId id="305" r:id="rId10"/>
    <p:sldId id="320" r:id="rId11"/>
    <p:sldId id="300" r:id="rId12"/>
    <p:sldId id="322" r:id="rId13"/>
    <p:sldId id="306" r:id="rId14"/>
    <p:sldId id="316" r:id="rId15"/>
    <p:sldId id="317" r:id="rId16"/>
    <p:sldId id="318" r:id="rId17"/>
    <p:sldId id="319" r:id="rId18"/>
    <p:sldId id="307" r:id="rId19"/>
    <p:sldId id="303" r:id="rId20"/>
    <p:sldId id="323" r:id="rId21"/>
    <p:sldId id="321" r:id="rId22"/>
    <p:sldId id="308" r:id="rId23"/>
    <p:sldId id="309" r:id="rId24"/>
    <p:sldId id="310" r:id="rId25"/>
    <p:sldId id="311" r:id="rId26"/>
    <p:sldId id="324" r:id="rId27"/>
    <p:sldId id="325" r:id="rId28"/>
    <p:sldId id="326" r:id="rId29"/>
    <p:sldId id="281" r:id="rId30"/>
  </p:sldIdLst>
  <p:sldSz cx="9144000" cy="6858000" type="screen4x3"/>
  <p:notesSz cx="6797675" cy="9926638"/>
  <p:defaultTextStyle>
    <a:lvl1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1pPr>
    <a:lvl2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2pPr>
    <a:lvl3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3pPr>
    <a:lvl4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4pPr>
    <a:lvl5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5pPr>
    <a:lvl6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6pPr>
    <a:lvl7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7pPr>
    <a:lvl8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8pPr>
    <a:lvl9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202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C67"/>
    <a:srgbClr val="399DDC"/>
    <a:srgbClr val="19B5FE"/>
    <a:srgbClr val="4149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6CB"/>
          </a:solidFill>
        </a:fill>
      </a:tcStyle>
    </a:wholeTbl>
    <a:band2H>
      <a:tcTxStyle/>
      <a:tcStyle>
        <a:tcBdr/>
        <a:fill>
          <a:solidFill>
            <a:srgbClr val="E6EC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1" autoAdjust="0"/>
  </p:normalViewPr>
  <p:slideViewPr>
    <p:cSldViewPr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0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0" y="78"/>
      </p:cViewPr>
      <p:guideLst>
        <p:guide orient="horz" pos="2880"/>
        <p:guide pos="2202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EA339-0AE9-46CA-B93B-83001DEBFDEA}" type="datetimeFigureOut">
              <a:rPr lang="en-GB" smtClean="0"/>
              <a:pPr/>
              <a:t>28/09/2016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687F3-72B8-49CF-A3BC-A09BD9254D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385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906358" y="4715154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602776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25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56000" y="1602000"/>
            <a:ext cx="7705725" cy="4032250"/>
          </a:xfrm>
        </p:spPr>
        <p:txBody>
          <a:bodyPr/>
          <a:lstStyle>
            <a:lvl1pPr>
              <a:defRPr>
                <a:solidFill>
                  <a:srgbClr val="414954"/>
                </a:solidFill>
              </a:defRPr>
            </a:lvl1pPr>
            <a:lvl2pPr>
              <a:defRPr>
                <a:solidFill>
                  <a:srgbClr val="414954"/>
                </a:solidFill>
              </a:defRPr>
            </a:lvl2pPr>
            <a:lvl3pPr>
              <a:defRPr>
                <a:solidFill>
                  <a:srgbClr val="414954"/>
                </a:solidFill>
              </a:defRPr>
            </a:lvl3pPr>
            <a:lvl4pPr>
              <a:defRPr>
                <a:solidFill>
                  <a:srgbClr val="414954"/>
                </a:solidFill>
              </a:defRPr>
            </a:lvl4pPr>
            <a:lvl5pPr>
              <a:defRPr>
                <a:solidFill>
                  <a:srgbClr val="4149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 userDrawn="1"/>
        </p:nvSpPr>
        <p:spPr>
          <a:xfrm>
            <a:off x="773010" y="6322993"/>
            <a:ext cx="4978844" cy="3984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399DD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DEVELOPING</a:t>
            </a: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EXCELLENCE </a:t>
            </a: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399DD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TOGETHER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223651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7B7C7C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9" name="Picture 4" descr="optimus_logo_right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914731" y="1246371"/>
            <a:ext cx="3108010" cy="68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1pPr>
      <a:lvl2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2pPr>
      <a:lvl3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3pPr>
      <a:lvl4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4pPr>
      <a:lvl5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5pPr>
      <a:lvl6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6pPr>
      <a:lvl7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7pPr>
      <a:lvl8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8pPr>
      <a:lvl9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1pPr>
      <a:lvl2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2pPr>
      <a:lvl3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3pPr>
      <a:lvl4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4pPr>
      <a:lvl5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5pPr>
      <a:lvl6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6pPr>
      <a:lvl7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7pPr>
      <a:lvl8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8pPr>
      <a:lvl9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9pPr>
    </p:bodyStyle>
    <p:otherStyle>
      <a:lvl1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1pPr>
      <a:lvl2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2pPr>
      <a:lvl3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3pPr>
      <a:lvl4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4pPr>
      <a:lvl5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5pPr>
      <a:lvl6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6pPr>
      <a:lvl7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7pPr>
      <a:lvl8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8pPr>
      <a:lvl9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0" y="1602000"/>
            <a:ext cx="78484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23651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7B7C7C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9" name="Picture 8" descr="optimus_main_logo_no_text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54552" y="358662"/>
            <a:ext cx="749896" cy="774892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 userDrawn="1"/>
        </p:nvSpPr>
        <p:spPr>
          <a:xfrm>
            <a:off x="773010" y="6322993"/>
            <a:ext cx="4978844" cy="3984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399DD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DEVELOPING</a:t>
            </a: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EXCELLENCE </a:t>
            </a:r>
            <a:r>
              <a:rPr kumimoji="0" lang="en-GB" sz="1200" b="1" i="0" u="none" strike="noStrike" kern="0" cap="none" spc="300" normalizeH="0" baseline="0" noProof="0" dirty="0">
                <a:ln>
                  <a:noFill/>
                </a:ln>
                <a:solidFill>
                  <a:srgbClr val="399DD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TOGETHER</a:t>
            </a:r>
          </a:p>
        </p:txBody>
      </p:sp>
      <p:sp>
        <p:nvSpPr>
          <p:cNvPr id="14" name="Title Placeholder 12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414954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400"/>
        </a:spcAft>
        <a:buClr>
          <a:srgbClr val="414954"/>
        </a:buClr>
        <a:buSzPct val="80000"/>
        <a:buFont typeface="Wingdings" pitchFamily="2" charset="2"/>
        <a:buChar char="¤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Char char="–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Char char="•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Char char="–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Char char="»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ego.co/SBMLeade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y.optimus-education.com/conferences/efficiency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OptimusEd" TargetMode="External"/><Relationship Id="rId2" Type="http://schemas.openxmlformats.org/officeDocument/2006/relationships/hyperlink" Target="http://my.optimus-education.com/knowledge-centre/leadership-govern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bile.twitter.com/BusinessO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"/>
          <p:cNvSpPr/>
          <p:nvPr/>
        </p:nvSpPr>
        <p:spPr>
          <a:xfrm>
            <a:off x="0" y="4941168"/>
            <a:ext cx="914400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defTabSz="914400">
              <a:tabLst>
                <a:tab pos="228600" algn="l"/>
                <a:tab pos="952500" algn="l"/>
              </a:tabLst>
              <a:defRPr sz="180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chemeClr val="tx2"/>
                </a:solidFill>
                <a:latin typeface="Trebuchet MS" pitchFamily="34" charset="0"/>
              </a:rPr>
              <a:t>Download this presentation from: </a:t>
            </a:r>
            <a:r>
              <a:rPr lang="en-GB" sz="1400" dirty="0">
                <a:solidFill>
                  <a:schemeClr val="tx2"/>
                </a:solidFill>
                <a:uFillTx/>
                <a:latin typeface="Trebuchet MS" pitchFamily="34" charset="0"/>
                <a:hlinkClick r:id="rId2"/>
              </a:rPr>
              <a:t>oego.co/</a:t>
            </a:r>
            <a:r>
              <a:rPr lang="en-GB" sz="1400" dirty="0" err="1">
                <a:solidFill>
                  <a:schemeClr val="tx2"/>
                </a:solidFill>
                <a:uFillTx/>
                <a:latin typeface="Trebuchet MS" pitchFamily="34" charset="0"/>
                <a:hlinkClick r:id="rId2"/>
              </a:rPr>
              <a:t>SBMLeader</a:t>
            </a:r>
            <a:r>
              <a:rPr lang="en-GB" sz="1400" dirty="0">
                <a:solidFill>
                  <a:schemeClr val="tx2"/>
                </a:solidFill>
                <a:uFillTx/>
                <a:latin typeface="Trebuchet MS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472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000" b="1" kern="0" dirty="0">
                <a:solidFill>
                  <a:srgbClr val="414954"/>
                </a:solidFill>
                <a:latin typeface="Trebuchet MS"/>
                <a:cs typeface="Trebuchet MS"/>
              </a:rPr>
              <a:t>Webinar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" y="3352580"/>
            <a:ext cx="9144000" cy="153824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 rtl="0">
              <a:defRPr/>
            </a:pPr>
            <a:r>
              <a:rPr lang="en-GB" sz="2400" dirty="0">
                <a:solidFill>
                  <a:schemeClr val="tx2"/>
                </a:solidFill>
              </a:rPr>
              <a:t>From Firefighter to Strategic Planner</a:t>
            </a:r>
          </a:p>
          <a:p>
            <a:pPr lvl="0" algn="ctr" rtl="0">
              <a:defRPr/>
            </a:pPr>
            <a:endParaRPr lang="en-GB" sz="2200" dirty="0">
              <a:solidFill>
                <a:srgbClr val="414954"/>
              </a:solidFill>
              <a:uFillTx/>
              <a:latin typeface="Trebuchet MS"/>
              <a:cs typeface="Trebuchet M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800" b="1" dirty="0">
                <a:solidFill>
                  <a:srgbClr val="414954"/>
                </a:solidFill>
                <a:uFillTx/>
                <a:latin typeface="Trebuchet MS"/>
                <a:cs typeface="Trebuchet MS"/>
              </a:rPr>
              <a:t>Matthew Clements-Wheeler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 questions and analytical tools to use in the strategic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56000" y="1700808"/>
            <a:ext cx="7705725" cy="3933442"/>
          </a:xfrm>
        </p:spPr>
        <p:txBody>
          <a:bodyPr>
            <a:normAutofit/>
          </a:bodyPr>
          <a:lstStyle/>
          <a:p>
            <a:pPr lvl="0"/>
            <a:r>
              <a:rPr lang="en-GB" sz="1800" dirty="0"/>
              <a:t>Be analytic</a:t>
            </a:r>
          </a:p>
          <a:p>
            <a:pPr lvl="0"/>
            <a:r>
              <a:rPr lang="en-GB" sz="1800" dirty="0"/>
              <a:t>Think Big Data</a:t>
            </a:r>
          </a:p>
          <a:p>
            <a:pPr lvl="1"/>
            <a:r>
              <a:rPr lang="en-GB" sz="1800" dirty="0"/>
              <a:t>Your school  or trust is full of data:</a:t>
            </a:r>
          </a:p>
          <a:p>
            <a:pPr lvl="1"/>
            <a:r>
              <a:rPr lang="en-GB" sz="1800" dirty="0"/>
              <a:t>Water usage in toilets</a:t>
            </a:r>
          </a:p>
          <a:p>
            <a:pPr lvl="1"/>
            <a:r>
              <a:rPr lang="en-GB" sz="1800" dirty="0"/>
              <a:t>Canteen uptake figures</a:t>
            </a:r>
          </a:p>
          <a:p>
            <a:pPr lvl="0"/>
            <a:r>
              <a:rPr lang="en-GB" sz="1800" dirty="0"/>
              <a:t>‘Pivot table’ your </a:t>
            </a:r>
            <a:r>
              <a:rPr lang="en-GB" sz="1800" dirty="0" err="1"/>
              <a:t>mindset</a:t>
            </a:r>
            <a:endParaRPr lang="en-GB" sz="1800" dirty="0"/>
          </a:p>
          <a:p>
            <a:pPr lvl="1"/>
            <a:r>
              <a:rPr lang="en-GB" sz="1800" dirty="0"/>
              <a:t>Are you planning classroom refurb by age?</a:t>
            </a:r>
          </a:p>
          <a:p>
            <a:pPr lvl="1"/>
            <a:r>
              <a:rPr lang="en-GB" sz="1800" dirty="0"/>
              <a:t>Why not by poorest results?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75" y="1772816"/>
            <a:ext cx="2457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0" eaLnBrk="1" latinLnBrk="0" hangingPunct="1"/>
            <a:r>
              <a:rPr lang="en-GB" kern="1200" dirty="0">
                <a:solidFill>
                  <a:srgbClr val="414954"/>
                </a:solidFill>
                <a:effectLst/>
                <a:ea typeface="+mn-ea"/>
                <a:cs typeface="+mn-cs"/>
              </a:rPr>
              <a:t>Be curious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0" eaLnBrk="1" latinLnBrk="0" hangingPunct="1"/>
            <a:r>
              <a:rPr lang="en-GB" sz="1800" kern="1200" dirty="0">
                <a:solidFill>
                  <a:srgbClr val="414954"/>
                </a:solidFill>
                <a:effectLst/>
              </a:rPr>
              <a:t>The power of the enquiring mind</a:t>
            </a:r>
            <a:endParaRPr lang="en-GB" sz="1800" dirty="0">
              <a:effectLst/>
            </a:endParaRPr>
          </a:p>
          <a:p>
            <a:pPr rtl="0" eaLnBrk="1" latinLnBrk="0" hangingPunct="1"/>
            <a:r>
              <a:rPr lang="en-GB" sz="1800" kern="1200" dirty="0">
                <a:solidFill>
                  <a:srgbClr val="414954"/>
                </a:solidFill>
                <a:effectLst/>
              </a:rPr>
              <a:t>The accidental discovery</a:t>
            </a:r>
            <a:endParaRPr lang="en-GB" sz="1800" dirty="0">
              <a:effectLst/>
            </a:endParaRP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06217"/>
            <a:ext cx="2400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SWOT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5611" r="5976" b="2918"/>
          <a:stretch/>
        </p:blipFill>
        <p:spPr>
          <a:xfrm>
            <a:off x="612418" y="1121274"/>
            <a:ext cx="799288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PESTLE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66744"/>
            <a:ext cx="4701902" cy="5118356"/>
          </a:xfrm>
        </p:spPr>
      </p:pic>
    </p:spTree>
    <p:extLst>
      <p:ext uri="{BB962C8B-B14F-4D97-AF65-F5344CB8AC3E}">
        <p14:creationId xmlns:p14="http://schemas.microsoft.com/office/powerpoint/2010/main" val="19588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Whys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25" y="1765300"/>
            <a:ext cx="6505575" cy="3705225"/>
          </a:xfrm>
        </p:spPr>
      </p:pic>
    </p:spTree>
    <p:extLst>
      <p:ext uri="{BB962C8B-B14F-4D97-AF65-F5344CB8AC3E}">
        <p14:creationId xmlns:p14="http://schemas.microsoft.com/office/powerpoint/2010/main" val="12898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Why Analysis in Action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4" b="11826"/>
          <a:stretch/>
        </p:blipFill>
        <p:spPr>
          <a:xfrm>
            <a:off x="179513" y="1556792"/>
            <a:ext cx="8913394" cy="4536504"/>
          </a:xfrm>
        </p:spPr>
      </p:pic>
    </p:spTree>
    <p:extLst>
      <p:ext uri="{BB962C8B-B14F-4D97-AF65-F5344CB8AC3E}">
        <p14:creationId xmlns:p14="http://schemas.microsoft.com/office/powerpoint/2010/main" val="41848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digging!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5" r="22553" b="8254"/>
          <a:stretch/>
        </p:blipFill>
        <p:spPr>
          <a:xfrm>
            <a:off x="1043608" y="1340768"/>
            <a:ext cx="6740414" cy="4429542"/>
          </a:xfrm>
        </p:spPr>
      </p:pic>
      <p:sp>
        <p:nvSpPr>
          <p:cNvPr id="3" name="Rectangle 2"/>
          <p:cNvSpPr/>
          <p:nvPr/>
        </p:nvSpPr>
        <p:spPr>
          <a:xfrm>
            <a:off x="1043608" y="1844824"/>
            <a:ext cx="25202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Strategic =  extroverted</a:t>
            </a:r>
          </a:p>
          <a:p>
            <a:pPr lvl="0"/>
            <a:r>
              <a:rPr lang="en-GB" dirty="0"/>
              <a:t>Operational = introverted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70" y="2522698"/>
            <a:ext cx="5815584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Approach strategic planning for key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GB" sz="2000" dirty="0"/>
              <a:t>Identify</a:t>
            </a:r>
            <a:r>
              <a:rPr lang="en-GB" sz="2000" baseline="0" dirty="0"/>
              <a:t> the key </a:t>
            </a:r>
            <a:r>
              <a:rPr lang="en-GB" sz="2000" baseline="0" dirty="0" smtClean="0"/>
              <a:t>variables.</a:t>
            </a:r>
            <a:endParaRPr lang="en-GB" sz="2000" baseline="0" dirty="0"/>
          </a:p>
          <a:p>
            <a:pPr lvl="0"/>
            <a:r>
              <a:rPr lang="en-GB" sz="2000" dirty="0"/>
              <a:t>Assemble relevant </a:t>
            </a:r>
            <a:r>
              <a:rPr lang="en-GB" sz="2000" dirty="0" smtClean="0"/>
              <a:t>data.</a:t>
            </a:r>
            <a:endParaRPr lang="en-GB" sz="2000" dirty="0"/>
          </a:p>
          <a:p>
            <a:pPr lvl="0"/>
            <a:r>
              <a:rPr lang="en-GB" sz="2000" dirty="0"/>
              <a:t>Accept grey </a:t>
            </a:r>
            <a:r>
              <a:rPr lang="en-GB" sz="2000" dirty="0" smtClean="0"/>
              <a:t>areas.</a:t>
            </a:r>
            <a:endParaRPr lang="en-GB" sz="2000" dirty="0"/>
          </a:p>
          <a:p>
            <a:pPr lvl="0"/>
            <a:r>
              <a:rPr lang="en-GB" sz="2000" dirty="0"/>
              <a:t>Consult!!!!!!</a:t>
            </a:r>
          </a:p>
          <a:p>
            <a:pPr lvl="0"/>
            <a:r>
              <a:rPr lang="en-GB" sz="2000" dirty="0"/>
              <a:t>Must be affordable!</a:t>
            </a:r>
          </a:p>
          <a:p>
            <a:pPr lvl="1"/>
            <a:r>
              <a:rPr lang="en-GB" sz="2000" dirty="0"/>
              <a:t>but does it have to be sustainable?</a:t>
            </a:r>
          </a:p>
        </p:txBody>
      </p:sp>
    </p:spTree>
    <p:extLst>
      <p:ext uri="{BB962C8B-B14F-4D97-AF65-F5344CB8AC3E}">
        <p14:creationId xmlns:p14="http://schemas.microsoft.com/office/powerpoint/2010/main" val="30644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400" dirty="0"/>
              <a:t>Key variables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34508874"/>
              </p:ext>
            </p:extLst>
          </p:nvPr>
        </p:nvGraphicFramePr>
        <p:xfrm>
          <a:off x="755650" y="1601788"/>
          <a:ext cx="7705725" cy="28651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03982">
                  <a:extLst>
                    <a:ext uri="{9D8B030D-6E8A-4147-A177-3AD203B41FA5}">
                      <a16:colId xmlns:a16="http://schemas.microsoft.com/office/drawing/2014/main" xmlns="" val="10383635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134277424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250972766"/>
                    </a:ext>
                  </a:extLst>
                </a:gridCol>
                <a:gridCol w="1772166">
                  <a:extLst>
                    <a:ext uri="{9D8B030D-6E8A-4147-A177-3AD203B41FA5}">
                      <a16:colId xmlns:a16="http://schemas.microsoft.com/office/drawing/2014/main" xmlns="" val="3523097898"/>
                    </a:ext>
                  </a:extLst>
                </a:gridCol>
                <a:gridCol w="1541145">
                  <a:extLst>
                    <a:ext uri="{9D8B030D-6E8A-4147-A177-3AD203B41FA5}">
                      <a16:colId xmlns:a16="http://schemas.microsoft.com/office/drawing/2014/main" xmlns="" val="2603268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dirty="0"/>
                        <a:t>Succession planning </a:t>
                      </a:r>
                      <a:endParaRPr lang="en-GB" u="sng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u="sng" kern="1200" dirty="0"/>
                        <a:t>Staffing structure</a:t>
                      </a:r>
                      <a:endParaRPr lang="en-GB" u="sng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u="sng" kern="1200" dirty="0"/>
                        <a:t>Budgeting</a:t>
                      </a:r>
                      <a:endParaRPr lang="en-GB" u="sng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u="sng" kern="1200" dirty="0"/>
                        <a:t>Facilities</a:t>
                      </a:r>
                      <a:endParaRPr lang="en-GB" u="sng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6871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1.</a:t>
                      </a:r>
                      <a:endParaRPr lang="en-GB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5346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2.</a:t>
                      </a:r>
                      <a:endParaRPr lang="en-GB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2015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3.</a:t>
                      </a:r>
                      <a:endParaRPr lang="en-GB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5183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4.</a:t>
                      </a:r>
                      <a:endParaRPr lang="en-GB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122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5.</a:t>
                      </a:r>
                      <a:endParaRPr lang="en-GB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804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6.</a:t>
                      </a:r>
                      <a:endParaRPr lang="en-GB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741534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948000" y="4077072"/>
            <a:ext cx="16564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9051" r="11400" b="13250"/>
          <a:stretch/>
        </p:blipFill>
        <p:spPr>
          <a:xfrm>
            <a:off x="7053503" y="4232969"/>
            <a:ext cx="1339933" cy="1944216"/>
          </a:xfrm>
          <a:prstGeom prst="rect">
            <a:avLst/>
          </a:prstGeom>
        </p:spPr>
      </p:pic>
      <p:sp>
        <p:nvSpPr>
          <p:cNvPr id="9" name="Rounded Rectangular Callout 4"/>
          <p:cNvSpPr/>
          <p:nvPr/>
        </p:nvSpPr>
        <p:spPr>
          <a:xfrm>
            <a:off x="4932040" y="4725144"/>
            <a:ext cx="1723502" cy="780186"/>
          </a:xfrm>
          <a:prstGeom prst="wedgeRoundRectCallout">
            <a:avLst>
              <a:gd name="adj1" fmla="val 79826"/>
              <a:gd name="adj2" fmla="val 30508"/>
              <a:gd name="adj3" fmla="val 16667"/>
            </a:avLst>
          </a:prstGeom>
          <a:solidFill>
            <a:schemeClr val="bg1"/>
          </a:solidFill>
          <a:ln>
            <a:solidFill>
              <a:srgbClr val="515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034222" y="4835929"/>
            <a:ext cx="154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99DDC"/>
                </a:solidFill>
                <a:latin typeface="+mj-lt"/>
              </a:rPr>
              <a:t>‘Do </a:t>
            </a:r>
            <a:r>
              <a:rPr lang="en-GB" dirty="0">
                <a:solidFill>
                  <a:srgbClr val="399DDC"/>
                </a:solidFill>
                <a:latin typeface="+mj-lt"/>
              </a:rPr>
              <a:t>these variables help or hinder</a:t>
            </a:r>
            <a:r>
              <a:rPr lang="en-GB" dirty="0" smtClean="0">
                <a:solidFill>
                  <a:srgbClr val="399DDC"/>
                </a:solidFill>
                <a:latin typeface="+mj-lt"/>
              </a:rPr>
              <a:t>?’</a:t>
            </a:r>
            <a:endParaRPr lang="en-GB" dirty="0">
              <a:solidFill>
                <a:srgbClr val="399DD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55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are</a:t>
            </a:r>
            <a:r>
              <a:rPr lang="en-GB" baseline="0" dirty="0"/>
              <a:t> going to </a:t>
            </a:r>
            <a:r>
              <a:rPr lang="en-GB" baseline="0" dirty="0" smtClean="0"/>
              <a:t>consider: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56000" y="1556792"/>
            <a:ext cx="7705725" cy="4032250"/>
          </a:xfrm>
        </p:spPr>
        <p:txBody>
          <a:bodyPr/>
          <a:lstStyle/>
          <a:p>
            <a:r>
              <a:rPr lang="en-GB" sz="1400" kern="1200" dirty="0">
                <a:solidFill>
                  <a:srgbClr val="414954"/>
                </a:solidFill>
                <a:effectLst/>
                <a:latin typeface="Trebuchet MS" pitchFamily="34" charset="0"/>
                <a:ea typeface="+mn-ea"/>
                <a:cs typeface="+mn-cs"/>
              </a:rPr>
              <a:t>the difference between operational and strategic thinking</a:t>
            </a:r>
            <a:endParaRPr lang="en-GB" sz="1400" dirty="0">
              <a:effectLst/>
            </a:endParaRPr>
          </a:p>
          <a:p>
            <a:r>
              <a:rPr lang="en-GB" sz="1400" kern="1200" dirty="0">
                <a:solidFill>
                  <a:srgbClr val="414954"/>
                </a:solidFill>
                <a:effectLst/>
                <a:latin typeface="Trebuchet MS" pitchFamily="34" charset="0"/>
                <a:ea typeface="+mn-ea"/>
                <a:cs typeface="+mn-cs"/>
              </a:rPr>
              <a:t>strategic planning approach for key areas such as succession planning, staffing, budgeting and facilities</a:t>
            </a:r>
            <a:endParaRPr lang="en-GB" dirty="0">
              <a:effectLst/>
            </a:endParaRPr>
          </a:p>
          <a:p>
            <a:r>
              <a:rPr lang="en-GB" sz="1400" kern="1200" dirty="0">
                <a:solidFill>
                  <a:srgbClr val="414954"/>
                </a:solidFill>
                <a:effectLst/>
                <a:latin typeface="Trebuchet MS" pitchFamily="34" charset="0"/>
                <a:ea typeface="+mn-ea"/>
                <a:cs typeface="+mn-cs"/>
              </a:rPr>
              <a:t>key questions and analytical tools to use in the strategic planning process</a:t>
            </a:r>
            <a:endParaRPr lang="en-GB" dirty="0">
              <a:effectLst/>
            </a:endParaRPr>
          </a:p>
          <a:p>
            <a:r>
              <a:rPr lang="en-GB" sz="1400" kern="1200" dirty="0">
                <a:solidFill>
                  <a:srgbClr val="414954"/>
                </a:solidFill>
                <a:effectLst/>
                <a:latin typeface="Trebuchet MS" pitchFamily="34" charset="0"/>
                <a:ea typeface="+mn-ea"/>
                <a:cs typeface="+mn-cs"/>
              </a:rPr>
              <a:t>ways to deal with potentially conflicting priorities and lead the decision-making </a:t>
            </a:r>
            <a:r>
              <a:rPr lang="en-GB" sz="1400" kern="1200" dirty="0" smtClean="0">
                <a:solidFill>
                  <a:srgbClr val="414954"/>
                </a:solidFill>
                <a:effectLst/>
                <a:latin typeface="Trebuchet MS" pitchFamily="34" charset="0"/>
                <a:ea typeface="+mn-ea"/>
                <a:cs typeface="+mn-cs"/>
              </a:rPr>
              <a:t>process.</a:t>
            </a:r>
            <a:endParaRPr lang="en-GB" dirty="0">
              <a:effectLst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9051" r="11400" b="13250"/>
          <a:stretch/>
        </p:blipFill>
        <p:spPr>
          <a:xfrm>
            <a:off x="7452320" y="4113076"/>
            <a:ext cx="1339933" cy="194421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788024" y="3848466"/>
            <a:ext cx="2016224" cy="1296144"/>
          </a:xfrm>
          <a:prstGeom prst="wedgeRoundRectCallout">
            <a:avLst>
              <a:gd name="adj1" fmla="val 84540"/>
              <a:gd name="adj2" fmla="val 61350"/>
              <a:gd name="adj3" fmla="val 16667"/>
            </a:avLst>
          </a:prstGeom>
          <a:solidFill>
            <a:schemeClr val="bg1"/>
          </a:solidFill>
          <a:ln>
            <a:solidFill>
              <a:srgbClr val="515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955160" y="403816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99DDC"/>
                </a:solidFill>
                <a:latin typeface="+mj-lt"/>
              </a:rPr>
              <a:t>‘Whilst </a:t>
            </a:r>
            <a:r>
              <a:rPr lang="en-GB" dirty="0">
                <a:solidFill>
                  <a:srgbClr val="399DDC"/>
                </a:solidFill>
                <a:latin typeface="+mj-lt"/>
              </a:rPr>
              <a:t>we can all get better at strategic planning, no-one ever really masters </a:t>
            </a:r>
            <a:r>
              <a:rPr lang="en-GB" dirty="0" smtClean="0">
                <a:solidFill>
                  <a:srgbClr val="399DDC"/>
                </a:solidFill>
                <a:latin typeface="+mj-lt"/>
              </a:rPr>
              <a:t>it’</a:t>
            </a:r>
            <a:endParaRPr lang="en-GB" dirty="0">
              <a:solidFill>
                <a:srgbClr val="399DD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48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Look for ways to use current activities to facilitate strategic 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56000" y="1700808"/>
            <a:ext cx="7705725" cy="3933442"/>
          </a:xfrm>
        </p:spPr>
        <p:txBody>
          <a:bodyPr/>
          <a:lstStyle/>
          <a:p>
            <a:pPr lvl="0"/>
            <a:r>
              <a:rPr lang="en-GB" dirty="0"/>
              <a:t>Braidwood School for the Deaf: steel frame includes lugs for future </a:t>
            </a:r>
            <a:r>
              <a:rPr lang="en-GB" dirty="0" smtClean="0"/>
              <a:t>expansion.</a:t>
            </a:r>
            <a:endParaRPr lang="en-GB" dirty="0"/>
          </a:p>
          <a:p>
            <a:pPr lvl="0"/>
            <a:r>
              <a:rPr lang="en-GB" dirty="0"/>
              <a:t>BGGS T&amp;L conference: we get delegates to bring their </a:t>
            </a:r>
            <a:r>
              <a:rPr lang="en-GB" dirty="0" smtClean="0"/>
              <a:t>CVs.</a:t>
            </a:r>
            <a:endParaRPr lang="en-GB" dirty="0"/>
          </a:p>
          <a:p>
            <a:r>
              <a:rPr lang="en-GB" dirty="0"/>
              <a:t>Farandole French Primary on BGGS </a:t>
            </a:r>
            <a:r>
              <a:rPr lang="en-GB" dirty="0" smtClean="0"/>
              <a:t>site.</a:t>
            </a:r>
            <a:endParaRPr lang="en-GB" dirty="0"/>
          </a:p>
          <a:p>
            <a:r>
              <a:rPr lang="en-GB" dirty="0"/>
              <a:t>First aid: train the </a:t>
            </a:r>
            <a:r>
              <a:rPr lang="en-GB" dirty="0" smtClean="0"/>
              <a:t>trainer.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8" y="3419479"/>
            <a:ext cx="19044" cy="19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996952"/>
            <a:ext cx="5043847" cy="30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CPD around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GB" sz="1600" dirty="0"/>
              <a:t>If an employer isn't doing enough to help develop these abilities, individuals, particularly those in or aspiring to senior ranks, must take it upon themselves to build their skills. </a:t>
            </a:r>
          </a:p>
          <a:p>
            <a:pPr lvl="0"/>
            <a:r>
              <a:rPr lang="en-GB" sz="1600" dirty="0"/>
              <a:t>Forge new relationships; innovation requires different perspectives and new ideas. Strategic thinking is hard when you or your staff work in a silo, which reduces the supply of fresh input.</a:t>
            </a:r>
          </a:p>
          <a:p>
            <a:pPr lvl="0"/>
            <a:r>
              <a:rPr lang="en-GB" sz="1600" dirty="0"/>
              <a:t>Perhaps put your hand up to lead a project team - your viewpoint and interactions with colleagues will enhance your business acumen and help you identify additional ways to support the school.</a:t>
            </a:r>
          </a:p>
          <a:p>
            <a:pPr lvl="0"/>
            <a:r>
              <a:rPr lang="en-GB" sz="1600" dirty="0"/>
              <a:t>Strategic-thinking takes time to develop.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9051" r="11400" b="13250"/>
          <a:stretch/>
        </p:blipFill>
        <p:spPr>
          <a:xfrm>
            <a:off x="7524328" y="4221088"/>
            <a:ext cx="1339933" cy="194421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096944" y="4221088"/>
            <a:ext cx="2016224" cy="1296144"/>
          </a:xfrm>
          <a:prstGeom prst="wedgeRoundRectCallout">
            <a:avLst>
              <a:gd name="adj1" fmla="val 78812"/>
              <a:gd name="adj2" fmla="val 41300"/>
              <a:gd name="adj3" fmla="val 16667"/>
            </a:avLst>
          </a:prstGeom>
          <a:solidFill>
            <a:schemeClr val="bg1"/>
          </a:solidFill>
          <a:ln>
            <a:solidFill>
              <a:srgbClr val="515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243501" y="4337893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99DDC"/>
                </a:solidFill>
              </a:rPr>
              <a:t>‘Strategic-thinking </a:t>
            </a:r>
            <a:r>
              <a:rPr lang="en-GB" dirty="0">
                <a:solidFill>
                  <a:srgbClr val="399DDC"/>
                </a:solidFill>
              </a:rPr>
              <a:t>skills don’t appear overnight. In fact, they don’t develop after a single seminar, either</a:t>
            </a:r>
            <a:r>
              <a:rPr lang="en-GB" dirty="0" smtClean="0">
                <a:solidFill>
                  <a:srgbClr val="399DDC"/>
                </a:solidFill>
              </a:rPr>
              <a:t>!’</a:t>
            </a:r>
            <a:endParaRPr lang="en-GB" dirty="0">
              <a:solidFill>
                <a:srgbClr val="399DD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81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Resources available to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GB" dirty="0"/>
              <a:t>Data</a:t>
            </a:r>
          </a:p>
          <a:p>
            <a:pPr lvl="0"/>
            <a:r>
              <a:rPr lang="en-GB" dirty="0"/>
              <a:t>Business intelligence</a:t>
            </a:r>
          </a:p>
          <a:p>
            <a:pPr lvl="0"/>
            <a:r>
              <a:rPr lang="en-GB" dirty="0"/>
              <a:t>Colleagues' info and experience</a:t>
            </a:r>
          </a:p>
          <a:p>
            <a:pPr lvl="0"/>
            <a:r>
              <a:rPr lang="en-GB" dirty="0"/>
              <a:t>Pundits and commentators	 </a:t>
            </a:r>
          </a:p>
        </p:txBody>
      </p:sp>
    </p:spTree>
    <p:extLst>
      <p:ext uri="{BB962C8B-B14F-4D97-AF65-F5344CB8AC3E}">
        <p14:creationId xmlns:p14="http://schemas.microsoft.com/office/powerpoint/2010/main" val="5025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‘But </a:t>
            </a:r>
            <a:r>
              <a:rPr lang="en-GB" dirty="0"/>
              <a:t>it’s for the good of the kids</a:t>
            </a:r>
            <a:r>
              <a:rPr lang="en-GB" dirty="0" smtClean="0"/>
              <a:t>!’</a:t>
            </a:r>
            <a:endParaRPr lang="en-GB" dirty="0"/>
          </a:p>
          <a:p>
            <a:pPr lvl="0"/>
            <a:r>
              <a:rPr lang="en-GB" dirty="0" smtClean="0"/>
              <a:t>‘I'm </a:t>
            </a:r>
            <a:r>
              <a:rPr lang="en-GB" dirty="0"/>
              <a:t>only interested in my </a:t>
            </a:r>
            <a:r>
              <a:rPr lang="en-GB" dirty="0" smtClean="0"/>
              <a:t>department.’</a:t>
            </a:r>
            <a:endParaRPr lang="en-GB" dirty="0"/>
          </a:p>
          <a:p>
            <a:pPr lvl="0"/>
            <a:r>
              <a:rPr lang="en-GB" dirty="0"/>
              <a:t>You can't spin all the plates - decide which ones could be dropped without undue </a:t>
            </a:r>
            <a:r>
              <a:rPr lang="en-GB" dirty="0" smtClean="0"/>
              <a:t>harm.</a:t>
            </a:r>
            <a:endParaRPr lang="en-GB" dirty="0"/>
          </a:p>
          <a:p>
            <a:pPr lvl="0"/>
            <a:r>
              <a:rPr lang="en-GB" dirty="0"/>
              <a:t>Your team's ability vs </a:t>
            </a:r>
            <a:r>
              <a:rPr lang="en-GB" dirty="0" smtClean="0"/>
              <a:t>its </a:t>
            </a:r>
            <a:r>
              <a:rPr lang="en-GB" dirty="0"/>
              <a:t>ambition…</a:t>
            </a:r>
          </a:p>
          <a:p>
            <a:pPr lvl="0"/>
            <a:r>
              <a:rPr lang="en-GB" dirty="0" smtClean="0"/>
              <a:t>Time/Resources/Space.</a:t>
            </a:r>
            <a:endParaRPr lang="en-GB" dirty="0"/>
          </a:p>
          <a:p>
            <a:pPr lvl="0"/>
            <a:r>
              <a:rPr lang="en-GB" dirty="0"/>
              <a:t>Insurmountable </a:t>
            </a:r>
            <a:r>
              <a:rPr lang="en-GB" dirty="0" smtClean="0"/>
              <a:t>conflict.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6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Improve your soft skills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Coming up with ideas is just one part of the equation. You'll need to be able to communicate them effectively and cultivate influence to secure buy-in.</a:t>
            </a:r>
          </a:p>
          <a:p>
            <a:r>
              <a:rPr lang="en-GB" dirty="0"/>
              <a:t>You win some, you lose some - get over it!</a:t>
            </a:r>
          </a:p>
          <a:p>
            <a:pPr lvl="0"/>
            <a:r>
              <a:rPr lang="en-GB" dirty="0"/>
              <a:t>Timing is </a:t>
            </a:r>
            <a:r>
              <a:rPr lang="en-GB" dirty="0" smtClean="0"/>
              <a:t>everything.</a:t>
            </a:r>
            <a:endParaRPr lang="en-GB" dirty="0"/>
          </a:p>
          <a:p>
            <a:r>
              <a:rPr lang="en-GB" dirty="0"/>
              <a:t>Make sure you do today's jobs </a:t>
            </a:r>
            <a:r>
              <a:rPr lang="en-GB" dirty="0" smtClean="0"/>
              <a:t>today.</a:t>
            </a:r>
            <a:endParaRPr lang="en-GB" dirty="0"/>
          </a:p>
          <a:p>
            <a:r>
              <a:rPr lang="en-GB" dirty="0"/>
              <a:t>Avoid analysis </a:t>
            </a:r>
            <a:r>
              <a:rPr lang="en-GB" dirty="0" smtClean="0"/>
              <a:t>paralysis.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5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0" eaLnBrk="1" latinLnBrk="0" hangingPunct="1"/>
            <a:r>
              <a:rPr lang="en-GB" kern="1200" dirty="0">
                <a:solidFill>
                  <a:srgbClr val="414954"/>
                </a:solidFill>
                <a:effectLst/>
                <a:ea typeface="+mn-ea"/>
                <a:cs typeface="+mn-cs"/>
              </a:rPr>
              <a:t>Take time to </a:t>
            </a:r>
            <a:r>
              <a:rPr lang="en-GB" kern="1200" dirty="0" smtClean="0">
                <a:solidFill>
                  <a:srgbClr val="414954"/>
                </a:solidFill>
                <a:effectLst/>
                <a:ea typeface="+mn-ea"/>
                <a:cs typeface="+mn-cs"/>
              </a:rPr>
              <a:t>recharge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0" eaLnBrk="1" latinLnBrk="0" hangingPunct="1"/>
            <a:r>
              <a:rPr lang="en-GB" sz="1400" kern="1200" dirty="0">
                <a:solidFill>
                  <a:srgbClr val="414954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Periods of inactivity are essential not only for avoiding burnout, but for being more enterprising.</a:t>
            </a:r>
            <a:endParaRPr lang="en-GB" dirty="0">
              <a:effectLst/>
            </a:endParaRPr>
          </a:p>
          <a:p>
            <a:pPr rtl="0" eaLnBrk="1" latinLnBrk="0" hangingPunct="1"/>
            <a:r>
              <a:rPr lang="en-GB" sz="1400" kern="1200" dirty="0">
                <a:solidFill>
                  <a:srgbClr val="414954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Strategic-thinking skills flourish during downtime, when the brain has a chance to decompress, wander, gain different perspectives and visualise different outcomes. </a:t>
            </a:r>
            <a:endParaRPr lang="en-GB" dirty="0">
              <a:effectLst/>
            </a:endParaRPr>
          </a:p>
          <a:p>
            <a:pPr rtl="0" eaLnBrk="1" latinLnBrk="0" hangingPunct="1"/>
            <a:r>
              <a:rPr lang="en-GB" dirty="0"/>
              <a:t>D</a:t>
            </a:r>
            <a:r>
              <a:rPr lang="en-GB" sz="1400" kern="1200" dirty="0">
                <a:solidFill>
                  <a:srgbClr val="414954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on’t feel guilty about taking short breaks during the workday, making time for a real lunch and actually taking holidays. </a:t>
            </a:r>
            <a:endParaRPr lang="en-GB" dirty="0">
              <a:effectLst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2080" y="4077072"/>
            <a:ext cx="2536706" cy="19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GB" dirty="0"/>
              <a:t>Common problem in schools is that strategic leaders get pulled back into operational firefighting:</a:t>
            </a:r>
          </a:p>
          <a:p>
            <a:pPr lvl="1"/>
            <a:r>
              <a:rPr lang="en-GB" dirty="0" smtClean="0"/>
              <a:t>turn </a:t>
            </a:r>
            <a:r>
              <a:rPr lang="en-GB" dirty="0"/>
              <a:t>on voicemail</a:t>
            </a:r>
          </a:p>
          <a:p>
            <a:pPr lvl="1"/>
            <a:r>
              <a:rPr lang="en-GB" dirty="0" smtClean="0"/>
              <a:t>turn </a:t>
            </a:r>
            <a:r>
              <a:rPr lang="en-GB" dirty="0"/>
              <a:t>off email notifications</a:t>
            </a:r>
          </a:p>
          <a:p>
            <a:pPr lvl="1"/>
            <a:r>
              <a:rPr lang="en-GB" dirty="0" smtClean="0"/>
              <a:t>work </a:t>
            </a:r>
            <a:r>
              <a:rPr lang="en-GB" dirty="0"/>
              <a:t>from home or at least from a different desk</a:t>
            </a:r>
          </a:p>
          <a:p>
            <a:pPr lvl="1"/>
            <a:r>
              <a:rPr lang="en-GB" dirty="0" smtClean="0"/>
              <a:t>plan </a:t>
            </a:r>
            <a:r>
              <a:rPr lang="en-GB" dirty="0"/>
              <a:t>your day; put the tasks you want to complete on your calendar</a:t>
            </a:r>
          </a:p>
          <a:p>
            <a:pPr lvl="1"/>
            <a:r>
              <a:rPr lang="en-GB" dirty="0" smtClean="0"/>
              <a:t>involve </a:t>
            </a:r>
            <a:r>
              <a:rPr lang="en-GB" dirty="0"/>
              <a:t>your </a:t>
            </a:r>
            <a:r>
              <a:rPr lang="en-GB" dirty="0" smtClean="0"/>
              <a:t>team.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93096"/>
            <a:ext cx="1156824" cy="16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Efficiencies in Schools conference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56001" y="1602000"/>
            <a:ext cx="3527967" cy="3411176"/>
          </a:xfrm>
        </p:spPr>
        <p:txBody>
          <a:bodyPr>
            <a:normAutofit/>
          </a:bodyPr>
          <a:lstStyle/>
          <a:p>
            <a:r>
              <a:rPr lang="en-GB" dirty="0"/>
              <a:t>Learn how to </a:t>
            </a:r>
            <a:r>
              <a:rPr lang="en-GB" dirty="0" smtClean="0"/>
              <a:t>manage </a:t>
            </a:r>
            <a:r>
              <a:rPr lang="en-GB" dirty="0"/>
              <a:t>the ‘recruitment crisis’ and attract </a:t>
            </a:r>
            <a:r>
              <a:rPr lang="en-GB" dirty="0" smtClean="0"/>
              <a:t>high-quality </a:t>
            </a:r>
            <a:r>
              <a:rPr lang="en-GB" dirty="0"/>
              <a:t>candidates.</a:t>
            </a:r>
          </a:p>
          <a:p>
            <a:r>
              <a:rPr lang="en-GB" dirty="0"/>
              <a:t>Gain expert insight on how to identify, </a:t>
            </a:r>
            <a:r>
              <a:rPr lang="en-GB" dirty="0" smtClean="0"/>
              <a:t>nurture </a:t>
            </a:r>
            <a:r>
              <a:rPr lang="en-GB" dirty="0"/>
              <a:t>and retain talent through effective CPD routes.</a:t>
            </a:r>
          </a:p>
          <a:p>
            <a:r>
              <a:rPr lang="en-GB" dirty="0"/>
              <a:t>Practical guidance on managing </a:t>
            </a:r>
            <a:r>
              <a:rPr lang="en-GB" dirty="0" smtClean="0"/>
              <a:t>short </a:t>
            </a:r>
            <a:r>
              <a:rPr lang="en-GB" dirty="0"/>
              <a:t>and </a:t>
            </a:r>
            <a:r>
              <a:rPr lang="en-GB" dirty="0" smtClean="0"/>
              <a:t>long term </a:t>
            </a:r>
            <a:r>
              <a:rPr lang="en-GB" dirty="0"/>
              <a:t>staff absence robustly and fairly.</a:t>
            </a:r>
          </a:p>
          <a:p>
            <a:r>
              <a:rPr lang="en-GB" dirty="0"/>
              <a:t>Learn how to strategically look at your staffing structure and create a </a:t>
            </a:r>
            <a:r>
              <a:rPr lang="en-GB" dirty="0" smtClean="0"/>
              <a:t> </a:t>
            </a:r>
            <a:r>
              <a:rPr lang="en-GB" dirty="0"/>
              <a:t>restructures plan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602000"/>
            <a:ext cx="3295650" cy="2076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393305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515C67"/>
                </a:solidFill>
                <a:latin typeface="+mj-lt"/>
              </a:rPr>
              <a:t>22</a:t>
            </a:r>
            <a:r>
              <a:rPr lang="en-GB" sz="2000" baseline="30000" dirty="0" smtClean="0">
                <a:solidFill>
                  <a:srgbClr val="515C67"/>
                </a:solidFill>
                <a:latin typeface="+mj-lt"/>
              </a:rPr>
              <a:t>nd</a:t>
            </a:r>
            <a:r>
              <a:rPr lang="en-GB" sz="2000" dirty="0" smtClean="0">
                <a:solidFill>
                  <a:srgbClr val="515C67"/>
                </a:solidFill>
                <a:latin typeface="+mj-lt"/>
              </a:rPr>
              <a:t> November, London</a:t>
            </a:r>
            <a:endParaRPr lang="en-GB" sz="2000" dirty="0">
              <a:solidFill>
                <a:srgbClr val="515C67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6000" y="5268898"/>
            <a:ext cx="7200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15C67"/>
                </a:solidFill>
                <a:latin typeface="+mj-lt"/>
              </a:rPr>
              <a:t>Details and </a:t>
            </a:r>
            <a:r>
              <a:rPr lang="en-GB" sz="1600" dirty="0" smtClean="0">
                <a:solidFill>
                  <a:srgbClr val="515C67"/>
                </a:solidFill>
                <a:latin typeface="+mj-lt"/>
              </a:rPr>
              <a:t>register at: </a:t>
            </a:r>
            <a:r>
              <a:rPr lang="en-GB" sz="1600" dirty="0" smtClean="0">
                <a:solidFill>
                  <a:srgbClr val="515C67"/>
                </a:solidFill>
                <a:latin typeface="+mj-lt"/>
                <a:hlinkClick r:id="rId3"/>
              </a:rPr>
              <a:t>my.optimus-education.com/conferences/efficiency</a:t>
            </a:r>
            <a:endParaRPr lang="en-GB" sz="1600" dirty="0">
              <a:solidFill>
                <a:srgbClr val="515C6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73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9550" y="1844824"/>
            <a:ext cx="8683625" cy="37444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Find more resources at: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GB" sz="1600" u="sng" kern="1200" dirty="0" smtClean="0">
                <a:solidFill>
                  <a:srgbClr val="399DDC"/>
                </a:solidFill>
                <a:uFillTx/>
                <a:latin typeface="Trebuchet MS" pitchFamily="34" charset="0"/>
                <a:hlinkClick r:id="rId2"/>
              </a:rPr>
              <a:t>my.optimus-education.com/knowledge-centre/school-</a:t>
            </a:r>
            <a:r>
              <a:rPr lang="en-GB" sz="1600" u="sng" kern="1200" dirty="0" smtClean="0">
                <a:solidFill>
                  <a:srgbClr val="399DDC"/>
                </a:solidFill>
                <a:uFillTx/>
                <a:latin typeface="Trebuchet MS" pitchFamily="34" charset="0"/>
              </a:rPr>
              <a:t>business-management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Follow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us on Twitter: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GB" sz="1600" kern="1200" dirty="0">
                <a:solidFill>
                  <a:srgbClr val="414954"/>
                </a:solidFill>
                <a:uFillTx/>
                <a:latin typeface="Trebuchet MS" pitchFamily="34" charset="0"/>
                <a:hlinkClick r:id="rId3"/>
              </a:rPr>
              <a:t>@</a:t>
            </a:r>
            <a:r>
              <a:rPr lang="en-GB" sz="1600" kern="1200" dirty="0" err="1" smtClean="0">
                <a:solidFill>
                  <a:srgbClr val="414954"/>
                </a:solidFill>
                <a:uFillTx/>
                <a:latin typeface="Trebuchet MS" pitchFamily="34" charset="0"/>
                <a:hlinkClick r:id="rId3"/>
              </a:rPr>
              <a:t>OptimusEd</a:t>
            </a:r>
            <a:endParaRPr lang="en-GB" sz="1600" kern="1200" dirty="0" smtClean="0">
              <a:solidFill>
                <a:srgbClr val="414954"/>
              </a:solidFill>
              <a:uFillTx/>
              <a:latin typeface="Trebuchet MS" pitchFamily="34" charset="0"/>
            </a:endParaRPr>
          </a:p>
          <a:p>
            <a:pPr marL="342900" indent="-342900" algn="ctr" defTabSz="914400" rtl="0">
              <a:spcAft>
                <a:spcPts val="1400"/>
              </a:spcAft>
              <a:buClr>
                <a:srgbClr val="414954"/>
              </a:buClr>
              <a:buSzPct val="80000"/>
              <a:defRPr/>
            </a:pPr>
            <a:r>
              <a:rPr lang="en-GB" sz="1600" kern="1200" dirty="0">
                <a:solidFill>
                  <a:srgbClr val="414954"/>
                </a:solidFill>
                <a:uFillTx/>
                <a:latin typeface="Trebuchet MS" pitchFamily="34" charset="0"/>
                <a:hlinkClick r:id="rId4"/>
              </a:rPr>
              <a:t>@</a:t>
            </a:r>
            <a:r>
              <a:rPr lang="en-GB" sz="1600" kern="1200" dirty="0" err="1">
                <a:solidFill>
                  <a:srgbClr val="414954"/>
                </a:solidFill>
                <a:uFillTx/>
                <a:latin typeface="Trebuchet MS" pitchFamily="34" charset="0"/>
                <a:hlinkClick r:id="rId4"/>
              </a:rPr>
              <a:t>BusinessOE</a:t>
            </a:r>
            <a:endParaRPr lang="en-GB" sz="1600" kern="1200" dirty="0">
              <a:solidFill>
                <a:srgbClr val="414954"/>
              </a:solidFill>
              <a:uFillTx/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0638" y="220486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000" b="1" spc="300" dirty="0">
                <a:solidFill>
                  <a:srgbClr val="414954"/>
                </a:solidFill>
                <a:latin typeface="Trebuchet MS"/>
                <a:cs typeface="Trebuchet MS"/>
              </a:rPr>
              <a:t>Questions &amp; Answers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Understand the difference between operational and strategic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56000" y="1844824"/>
            <a:ext cx="7705725" cy="3789426"/>
          </a:xfrm>
        </p:spPr>
        <p:txBody>
          <a:bodyPr/>
          <a:lstStyle/>
          <a:p>
            <a:pPr lvl="0"/>
            <a:r>
              <a:rPr lang="en-GB" dirty="0"/>
              <a:t>For the want of a nail ...</a:t>
            </a:r>
          </a:p>
          <a:p>
            <a:pPr lvl="0"/>
            <a:r>
              <a:rPr lang="en-GB" dirty="0"/>
              <a:t>The difference between the what and the </a:t>
            </a:r>
            <a:r>
              <a:rPr lang="en-GB" dirty="0" smtClean="0"/>
              <a:t>how </a:t>
            </a:r>
            <a:r>
              <a:rPr lang="en-GB" dirty="0"/>
              <a:t>	</a:t>
            </a:r>
          </a:p>
          <a:p>
            <a:pPr lvl="0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62" y="2960975"/>
            <a:ext cx="4445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1680" y="1967086"/>
            <a:ext cx="5544616" cy="792088"/>
          </a:xfrm>
          <a:prstGeom prst="rect">
            <a:avLst/>
          </a:prstGeom>
          <a:solidFill>
            <a:srgbClr val="19B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The difference between operational and strategic thinking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8911" y="2132298"/>
            <a:ext cx="4990154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515C67"/>
                </a:solidFill>
                <a:latin typeface="+mj-lt"/>
              </a:rPr>
              <a:t>National Policy Priorities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2921174"/>
            <a:ext cx="5544616" cy="792088"/>
          </a:xfrm>
          <a:prstGeom prst="rect">
            <a:avLst/>
          </a:prstGeom>
          <a:solidFill>
            <a:srgbClr val="19B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68911" y="3086386"/>
            <a:ext cx="4990154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515C67"/>
                </a:solidFill>
                <a:latin typeface="+mj-lt"/>
              </a:rPr>
              <a:t>School/Trust </a:t>
            </a:r>
            <a:r>
              <a:rPr lang="en-GB" sz="2400" b="1" dirty="0">
                <a:solidFill>
                  <a:srgbClr val="515C67"/>
                </a:solidFill>
                <a:latin typeface="+mj-lt"/>
              </a:rPr>
              <a:t>Goals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1680" y="3875262"/>
            <a:ext cx="5544616" cy="792088"/>
          </a:xfrm>
          <a:prstGeom prst="rect">
            <a:avLst/>
          </a:prstGeom>
          <a:solidFill>
            <a:srgbClr val="19B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68911" y="4040474"/>
            <a:ext cx="4990154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515C67"/>
                </a:solidFill>
                <a:latin typeface="+mj-lt"/>
              </a:rPr>
              <a:t>Department/Team </a:t>
            </a:r>
            <a:r>
              <a:rPr lang="en-GB" sz="2400" b="1" dirty="0">
                <a:solidFill>
                  <a:srgbClr val="515C67"/>
                </a:solidFill>
                <a:latin typeface="+mj-lt"/>
              </a:rPr>
              <a:t>Plans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1680" y="4829611"/>
            <a:ext cx="5544616" cy="792088"/>
          </a:xfrm>
          <a:prstGeom prst="rect">
            <a:avLst/>
          </a:prstGeom>
          <a:solidFill>
            <a:srgbClr val="19B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968911" y="4994823"/>
            <a:ext cx="4990154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515C67"/>
                </a:solidFill>
                <a:latin typeface="+mj-lt"/>
              </a:rPr>
              <a:t>Individual Activities </a:t>
            </a:r>
          </a:p>
        </p:txBody>
      </p:sp>
      <p:sp>
        <p:nvSpPr>
          <p:cNvPr id="12" name="Right Arrow 11"/>
          <p:cNvSpPr/>
          <p:nvPr/>
        </p:nvSpPr>
        <p:spPr>
          <a:xfrm rot="16200000">
            <a:off x="6803702" y="2681628"/>
            <a:ext cx="2700264" cy="1271179"/>
          </a:xfrm>
          <a:prstGeom prst="rightArrow">
            <a:avLst/>
          </a:prstGeom>
          <a:solidFill>
            <a:srgbClr val="515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5400000">
            <a:off x="-524998" y="3635847"/>
            <a:ext cx="2700525" cy="1271179"/>
          </a:xfrm>
          <a:prstGeom prst="rightArrow">
            <a:avLst/>
          </a:prstGeom>
          <a:solidFill>
            <a:srgbClr val="515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98663" y="2163075"/>
            <a:ext cx="1065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399DDC"/>
                </a:solidFill>
                <a:latin typeface="+mj-lt"/>
              </a:rPr>
              <a:t>Why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1175" y="5071570"/>
            <a:ext cx="1065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399DDC"/>
                </a:solidFill>
                <a:latin typeface="+mj-lt"/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27249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2" grpId="0" animBg="1"/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word of warning: postcard or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9051" r="11400" b="13250"/>
          <a:stretch/>
        </p:blipFill>
        <p:spPr>
          <a:xfrm>
            <a:off x="7380312" y="2852936"/>
            <a:ext cx="1339933" cy="194421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22322" y="2204864"/>
            <a:ext cx="6397950" cy="1296144"/>
          </a:xfrm>
          <a:prstGeom prst="wedgeRoundRectCallout">
            <a:avLst>
              <a:gd name="adj1" fmla="val 56882"/>
              <a:gd name="adj2" fmla="val 98828"/>
              <a:gd name="adj3" fmla="val 16667"/>
            </a:avLst>
          </a:prstGeom>
          <a:solidFill>
            <a:schemeClr val="bg1"/>
          </a:solidFill>
          <a:ln>
            <a:solidFill>
              <a:srgbClr val="515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60254" y="2420888"/>
            <a:ext cx="6087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99DDC"/>
                </a:solidFill>
              </a:rPr>
              <a:t>‘There </a:t>
            </a:r>
            <a:r>
              <a:rPr lang="en-GB" dirty="0">
                <a:solidFill>
                  <a:srgbClr val="399DDC"/>
                </a:solidFill>
              </a:rPr>
              <a:t>are pitfalls in both operational and strategic planning. Too much emphasis on the broad mission statement or vision and your plans don’t tell colleagues </a:t>
            </a:r>
            <a:r>
              <a:rPr lang="en-GB" b="1" u="sng" dirty="0">
                <a:solidFill>
                  <a:srgbClr val="399DDC"/>
                </a:solidFill>
              </a:rPr>
              <a:t>what to do</a:t>
            </a:r>
            <a:r>
              <a:rPr lang="en-GB" dirty="0">
                <a:solidFill>
                  <a:srgbClr val="399DDC"/>
                </a:solidFill>
              </a:rPr>
              <a:t>. If you focus only on the operational, you can find yourself left behind, surprised by unexpected change or uncertain of </a:t>
            </a:r>
            <a:r>
              <a:rPr lang="en-GB" b="1" u="sng" dirty="0">
                <a:solidFill>
                  <a:srgbClr val="399DDC"/>
                </a:solidFill>
              </a:rPr>
              <a:t>where to </a:t>
            </a:r>
            <a:r>
              <a:rPr lang="en-GB" b="1" u="sng" dirty="0" smtClean="0">
                <a:solidFill>
                  <a:srgbClr val="399DDC"/>
                </a:solidFill>
              </a:rPr>
              <a:t>go</a:t>
            </a:r>
            <a:r>
              <a:rPr lang="en-GB" dirty="0" smtClean="0">
                <a:solidFill>
                  <a:srgbClr val="399DDC"/>
                </a:solidFill>
              </a:rPr>
              <a:t>’</a:t>
            </a:r>
            <a:endParaRPr lang="en-GB" dirty="0">
              <a:solidFill>
                <a:srgbClr val="399DDC"/>
              </a:solidFill>
            </a:endParaRPr>
          </a:p>
          <a:p>
            <a:endParaRPr lang="en-GB" dirty="0">
              <a:solidFill>
                <a:srgbClr val="399DD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78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Strategic vs operational objectives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59876"/>
              </p:ext>
            </p:extLst>
          </p:nvPr>
        </p:nvGraphicFramePr>
        <p:xfrm>
          <a:off x="683568" y="1628800"/>
          <a:ext cx="8211300" cy="43927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9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55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3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414954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Strategic objectives are long-term organisational goals that help to convert a mission statement from a broad vision into more specific plans and projects. </a:t>
                      </a:r>
                    </a:p>
                    <a:p>
                      <a:pPr marL="0" algn="l" defTabSz="914400" rtl="0" eaLnBrk="1" latinLnBrk="0" hangingPunct="1"/>
                      <a:endParaRPr lang="en-GB" sz="1200" kern="1200" dirty="0">
                        <a:solidFill>
                          <a:srgbClr val="414954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414954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Operational objectives are hourly, daily, weekly or monthly project benchmarks that implement larger strategic objectives. 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8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414954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They identify the major benchmarks for success and are designed to be measurable, specific and </a:t>
                      </a:r>
                      <a:r>
                        <a:rPr lang="en-GB" sz="1200" kern="1200" dirty="0" smtClean="0">
                          <a:solidFill>
                            <a:srgbClr val="414954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realistic.</a:t>
                      </a:r>
                      <a:endParaRPr lang="en-GB" sz="1200" kern="1200" dirty="0">
                        <a:solidFill>
                          <a:srgbClr val="414954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kern="1200" dirty="0">
                        <a:solidFill>
                          <a:srgbClr val="414954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414954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As with strategic objectives, operational objectives also should be measurable and specific, though their focus is narrower.</a:t>
                      </a:r>
                      <a:endParaRPr lang="en-GB" sz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6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414954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They are translations of a mission statement that can be used by management to guide decision-making. </a:t>
                      </a:r>
                    </a:p>
                    <a:p>
                      <a:pPr marL="0" algn="l" defTabSz="914400" rtl="0" eaLnBrk="1" latinLnBrk="0" hangingPunct="1"/>
                      <a:endParaRPr lang="en-GB" sz="1200" kern="1200" dirty="0">
                        <a:solidFill>
                          <a:srgbClr val="414954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414954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Operational objectives</a:t>
                      </a:r>
                      <a:r>
                        <a:rPr lang="en-GB" sz="1200" kern="1200" baseline="0" dirty="0">
                          <a:solidFill>
                            <a:srgbClr val="414954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>
                          <a:solidFill>
                            <a:srgbClr val="414954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are set out with strategic objectives in mind and provide a means for management and staff to break down a larger strategic goal into workable tasks; their focus is </a:t>
                      </a:r>
                      <a:r>
                        <a:rPr lang="en-GB" sz="1200" kern="1200" dirty="0" smtClean="0">
                          <a:solidFill>
                            <a:srgbClr val="414954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narrower. 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2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414954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Strategic objectives are usually developed as a part of a two- to four-year plan that identifies key strengths and weaknesses and sets out the specific expectations that will allow a school or organisation to achieve its more broad-based mission or vision statement.</a:t>
                      </a:r>
                    </a:p>
                    <a:p>
                      <a:pPr marL="0" algn="l" defTabSz="914400" rtl="0" eaLnBrk="1" latinLnBrk="0" hangingPunct="1"/>
                      <a:endParaRPr lang="en-GB" sz="1200" kern="1200" dirty="0">
                        <a:solidFill>
                          <a:srgbClr val="414954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en-GB" sz="1200" kern="1200" dirty="0">
                          <a:solidFill>
                            <a:srgbClr val="414954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The most important difference between a strategic and an operational objective is its time frame; operational objectives are short-term </a:t>
                      </a:r>
                      <a:r>
                        <a:rPr lang="en-GB" sz="1200" kern="1200" dirty="0" smtClean="0">
                          <a:solidFill>
                            <a:srgbClr val="414954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goals.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9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0" eaLnBrk="1" latinLnBrk="0" hangingPunct="1"/>
            <a:r>
              <a:rPr lang="en-GB" kern="1200" dirty="0">
                <a:solidFill>
                  <a:srgbClr val="414954"/>
                </a:solidFill>
                <a:effectLst/>
                <a:ea typeface="+mn-ea"/>
                <a:cs typeface="+mn-cs"/>
              </a:rPr>
              <a:t>Where do you spend your time?</a:t>
            </a:r>
            <a:endParaRPr lang="en-GB" dirty="0"/>
          </a:p>
        </p:txBody>
      </p:sp>
      <p:grpSp>
        <p:nvGrpSpPr>
          <p:cNvPr id="28" name="Group 27"/>
          <p:cNvGrpSpPr/>
          <p:nvPr/>
        </p:nvGrpSpPr>
        <p:grpSpPr>
          <a:xfrm>
            <a:off x="624445" y="1923271"/>
            <a:ext cx="2016224" cy="504056"/>
            <a:chOff x="624445" y="1923271"/>
            <a:chExt cx="2016224" cy="504056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624445" y="1923271"/>
              <a:ext cx="2016224" cy="504056"/>
            </a:xfrm>
            <a:prstGeom prst="wedgeRoundRectCallout">
              <a:avLst>
                <a:gd name="adj1" fmla="val -43141"/>
                <a:gd name="adj2" fmla="val 17257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515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4258" y="2004002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+mj-lt"/>
                </a:rPr>
                <a:t>‘Get </a:t>
              </a:r>
              <a:r>
                <a:rPr lang="en-GB" b="1" dirty="0">
                  <a:solidFill>
                    <a:srgbClr val="FF0000"/>
                  </a:solidFill>
                  <a:latin typeface="+mj-lt"/>
                </a:rPr>
                <a:t>me nice plants</a:t>
              </a:r>
              <a:r>
                <a:rPr lang="en-GB" b="1" dirty="0" smtClean="0">
                  <a:solidFill>
                    <a:srgbClr val="FF0000"/>
                  </a:solidFill>
                  <a:latin typeface="+mj-lt"/>
                </a:rPr>
                <a:t>!’</a:t>
              </a:r>
              <a:endParaRPr lang="en-GB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27161" y="1612978"/>
            <a:ext cx="4860923" cy="1697601"/>
            <a:chOff x="2719030" y="3870715"/>
            <a:chExt cx="4860923" cy="16976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19030" y="3870715"/>
              <a:ext cx="902932" cy="122017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746584" y="5098772"/>
              <a:ext cx="906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9B5FE"/>
                  </a:solidFill>
                </a:rPr>
                <a:t>Monday…</a:t>
              </a:r>
              <a:r>
                <a:rPr lang="en-GB" dirty="0"/>
                <a:t>n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25764" y="3870715"/>
              <a:ext cx="902932" cy="122017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653318" y="5098772"/>
              <a:ext cx="906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9B5FE"/>
                  </a:solidFill>
                </a:rPr>
                <a:t>Tuesday…</a:t>
              </a:r>
              <a:r>
                <a:rPr lang="en-GB" dirty="0"/>
                <a:t>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25005" y="3870715"/>
              <a:ext cx="902932" cy="122017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563854" y="5098772"/>
              <a:ext cx="995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9B5FE"/>
                  </a:solidFill>
                </a:rPr>
                <a:t>Wednesday…</a:t>
              </a:r>
              <a:r>
                <a:rPr lang="en-GB" dirty="0"/>
                <a:t>n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43772" y="3878594"/>
              <a:ext cx="902932" cy="122017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652950" y="5106651"/>
              <a:ext cx="925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9B5FE"/>
                  </a:solidFill>
                </a:rPr>
                <a:t>Thursday…</a:t>
              </a:r>
              <a:r>
                <a:rPr lang="en-GB" dirty="0"/>
                <a:t>n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45665" y="3870715"/>
              <a:ext cx="902932" cy="122017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673219" y="5098772"/>
              <a:ext cx="906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9B5FE"/>
                  </a:solidFill>
                </a:rPr>
                <a:t>Friday…</a:t>
              </a:r>
              <a:r>
                <a:rPr lang="en-GB" dirty="0"/>
                <a:t>n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55" y="4358437"/>
            <a:ext cx="1716782" cy="1287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74" y="3345748"/>
            <a:ext cx="1411675" cy="23441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1424" y="4522052"/>
            <a:ext cx="1619250" cy="121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84154" y="5614397"/>
            <a:ext cx="90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9B5FE"/>
                </a:solidFill>
              </a:rPr>
              <a:t>Monday…</a:t>
            </a:r>
            <a:r>
              <a:rPr lang="en-GB" dirty="0"/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0888" y="5614397"/>
            <a:ext cx="90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9B5FE"/>
                </a:solidFill>
              </a:rPr>
              <a:t>Tuesday…</a:t>
            </a:r>
            <a:r>
              <a:rPr lang="en-GB" dirty="0"/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01424" y="5614397"/>
            <a:ext cx="995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9B5FE"/>
                </a:solidFill>
              </a:rPr>
              <a:t>Wednesday…</a:t>
            </a:r>
            <a:r>
              <a:rPr lang="en-GB" dirty="0"/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90520" y="5622276"/>
            <a:ext cx="925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9B5FE"/>
                </a:solidFill>
              </a:rPr>
              <a:t>Thursday…</a:t>
            </a:r>
            <a:r>
              <a:rPr lang="en-GB" dirty="0"/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789" y="5614397"/>
            <a:ext cx="90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9B5FE"/>
                </a:solidFill>
              </a:rPr>
              <a:t>Friday…</a:t>
            </a:r>
            <a:r>
              <a:rPr lang="en-GB" dirty="0"/>
              <a:t>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24445" y="4119284"/>
            <a:ext cx="2016224" cy="830997"/>
            <a:chOff x="624445" y="4119284"/>
            <a:chExt cx="2016224" cy="830997"/>
          </a:xfrm>
        </p:grpSpPr>
        <p:sp>
          <p:nvSpPr>
            <p:cNvPr id="26" name="Rounded Rectangular Callout 6"/>
            <p:cNvSpPr/>
            <p:nvPr/>
          </p:nvSpPr>
          <p:spPr>
            <a:xfrm flipH="1">
              <a:off x="624445" y="4149080"/>
              <a:ext cx="2016224" cy="771407"/>
            </a:xfrm>
            <a:prstGeom prst="wedgeRoundRectCallout">
              <a:avLst>
                <a:gd name="adj1" fmla="val -37890"/>
                <a:gd name="adj2" fmla="val 14013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515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0469" y="4119284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399DDC"/>
                  </a:solidFill>
                  <a:latin typeface="+mj-lt"/>
                </a:rPr>
                <a:t>‘I </a:t>
              </a:r>
              <a:r>
                <a:rPr lang="en-GB" b="1" dirty="0">
                  <a:solidFill>
                    <a:srgbClr val="399DDC"/>
                  </a:solidFill>
                  <a:latin typeface="+mj-lt"/>
                </a:rPr>
                <a:t>can give you nice plants every day if you can wait just a little longer</a:t>
              </a:r>
              <a:r>
                <a:rPr lang="en-GB" b="1" dirty="0" smtClean="0">
                  <a:solidFill>
                    <a:srgbClr val="399DDC"/>
                  </a:solidFill>
                  <a:latin typeface="+mj-lt"/>
                </a:rPr>
                <a:t>!’</a:t>
              </a:r>
              <a:endParaRPr lang="en-GB" b="1" dirty="0">
                <a:solidFill>
                  <a:srgbClr val="399DDC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18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lvl="0" indent="-342900" algn="l" defTabSz="914400" rtl="0" eaLnBrk="1" latinLnBrk="0" hangingPunct="1"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Char char="¤"/>
            </a:pPr>
            <a:r>
              <a:rPr lang="en-GB" sz="2000" kern="1200" dirty="0">
                <a:solidFill>
                  <a:srgbClr val="414954"/>
                </a:solidFill>
                <a:effectLst/>
                <a:latin typeface="Trebuchet MS" pitchFamily="34" charset="0"/>
                <a:ea typeface="+mj-ea"/>
                <a:cs typeface="+mj-cs"/>
              </a:rPr>
              <a:t>Vision</a:t>
            </a:r>
          </a:p>
          <a:p>
            <a:pPr marL="342900" lvl="0" indent="-342900" algn="l" defTabSz="914400" rtl="0" eaLnBrk="1" latinLnBrk="0" hangingPunct="1"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Char char="¤"/>
            </a:pPr>
            <a:r>
              <a:rPr lang="en-GB" sz="2000" kern="1200" dirty="0">
                <a:solidFill>
                  <a:srgbClr val="414954"/>
                </a:solidFill>
                <a:effectLst/>
                <a:latin typeface="Trebuchet MS" pitchFamily="34" charset="0"/>
                <a:ea typeface="+mj-ea"/>
                <a:cs typeface="+mj-cs"/>
              </a:rPr>
              <a:t>Where do we want to be?</a:t>
            </a:r>
          </a:p>
          <a:p>
            <a:pPr marL="342900" lvl="0" indent="-342900" algn="l" defTabSz="914400" rtl="0" eaLnBrk="1" latinLnBrk="0" hangingPunct="1"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Char char="¤"/>
            </a:pPr>
            <a:r>
              <a:rPr lang="en-GB" sz="2000" kern="1200" dirty="0">
                <a:solidFill>
                  <a:srgbClr val="414954"/>
                </a:solidFill>
                <a:effectLst/>
                <a:latin typeface="Trebuchet MS" pitchFamily="34" charset="0"/>
                <a:ea typeface="+mj-ea"/>
                <a:cs typeface="+mj-cs"/>
              </a:rPr>
              <a:t>How we plan to get there?</a:t>
            </a:r>
          </a:p>
          <a:p>
            <a:pPr marL="342900" lvl="0" indent="-342900" algn="l" defTabSz="914400" rtl="0" eaLnBrk="1" latinLnBrk="0" hangingPunct="1"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Char char="¤"/>
            </a:pPr>
            <a:r>
              <a:rPr lang="en-GB" sz="2000" kern="1200" dirty="0">
                <a:solidFill>
                  <a:srgbClr val="414954"/>
                </a:solidFill>
                <a:effectLst/>
                <a:latin typeface="Trebuchet MS" pitchFamily="34" charset="0"/>
                <a:ea typeface="+mj-ea"/>
                <a:cs typeface="+mj-cs"/>
              </a:rPr>
              <a:t>What actions will we take now?</a:t>
            </a:r>
          </a:p>
          <a:p>
            <a:pPr marL="342900" lvl="0" indent="-342900" algn="l" defTabSz="914400" rtl="0" eaLnBrk="1" latinLnBrk="0" hangingPunct="1"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Char char="¤"/>
            </a:pPr>
            <a:r>
              <a:rPr lang="en-GB" sz="2000" kern="1200" dirty="0">
                <a:solidFill>
                  <a:srgbClr val="414954"/>
                </a:solidFill>
                <a:effectLst/>
                <a:latin typeface="Trebuchet MS" pitchFamily="34" charset="0"/>
                <a:ea typeface="+mj-ea"/>
                <a:cs typeface="+mj-cs"/>
              </a:rPr>
              <a:t>How will we measure our progress each year?</a:t>
            </a:r>
          </a:p>
        </p:txBody>
      </p:sp>
    </p:spTree>
    <p:extLst>
      <p:ext uri="{BB962C8B-B14F-4D97-AF65-F5344CB8AC3E}">
        <p14:creationId xmlns:p14="http://schemas.microsoft.com/office/powerpoint/2010/main" val="27420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GB" sz="2400" kern="1200" dirty="0">
                <a:solidFill>
                  <a:srgbClr val="414954"/>
                </a:solidFill>
                <a:effectLst/>
                <a:latin typeface="Trebuchet MS" pitchFamily="34" charset="0"/>
                <a:ea typeface="+mj-ea"/>
                <a:cs typeface="+mj-cs"/>
              </a:rPr>
              <a:t>It's not always about doing something new...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 rtl="0" eaLnBrk="1" latinLnBrk="0" hangingPunct="1"/>
            <a:r>
              <a:rPr lang="en-GB" sz="1600" kern="1200" dirty="0">
                <a:solidFill>
                  <a:srgbClr val="414954"/>
                </a:solidFill>
                <a:effectLst/>
                <a:ea typeface="+mj-ea"/>
                <a:cs typeface="+mj-cs"/>
              </a:rPr>
              <a:t>Which of your departments or teams perform best?</a:t>
            </a:r>
            <a:endParaRPr lang="en-GB" sz="1600" dirty="0">
              <a:effectLst/>
            </a:endParaRPr>
          </a:p>
          <a:p>
            <a:pPr lvl="1"/>
            <a:r>
              <a:rPr lang="en-GB" sz="1600" kern="1200" dirty="0">
                <a:solidFill>
                  <a:srgbClr val="414954"/>
                </a:solidFill>
                <a:effectLst/>
                <a:ea typeface="+mj-ea"/>
                <a:cs typeface="+mj-cs"/>
              </a:rPr>
              <a:t>Do you know why?</a:t>
            </a:r>
            <a:endParaRPr lang="en-GB" sz="1600" dirty="0">
              <a:effectLst/>
            </a:endParaRPr>
          </a:p>
          <a:p>
            <a:pPr lvl="1"/>
            <a:r>
              <a:rPr lang="en-GB" sz="1600" kern="1200" dirty="0">
                <a:solidFill>
                  <a:srgbClr val="414954"/>
                </a:solidFill>
                <a:effectLst/>
                <a:ea typeface="+mj-ea"/>
                <a:cs typeface="+mj-cs"/>
              </a:rPr>
              <a:t>Can this be replicated?</a:t>
            </a:r>
            <a:endParaRPr lang="en-GB" sz="1600" dirty="0">
              <a:effectLst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63" y="3841508"/>
            <a:ext cx="127635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18" y="3372927"/>
            <a:ext cx="127635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83174"/>
            <a:ext cx="1276350" cy="95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52" y="3618125"/>
            <a:ext cx="1276350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29" y="4801254"/>
            <a:ext cx="1276350" cy="95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01" y="5141089"/>
            <a:ext cx="1276350" cy="95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4911420"/>
            <a:ext cx="12763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3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ptimus presentation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006A8C"/>
      </a:accent4>
      <a:accent5>
        <a:srgbClr val="AAB7DA"/>
      </a:accent5>
      <a:accent6>
        <a:srgbClr val="007B27"/>
      </a:accent6>
      <a:hlink>
        <a:srgbClr val="399DDC"/>
      </a:hlink>
      <a:folHlink>
        <a:srgbClr val="FF00F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ptimus presentation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006A8C"/>
      </a:accent4>
      <a:accent5>
        <a:srgbClr val="AAB7DA"/>
      </a:accent5>
      <a:accent6>
        <a:srgbClr val="007B27"/>
      </a:accent6>
      <a:hlink>
        <a:srgbClr val="399DDC"/>
      </a:hlink>
      <a:folHlink>
        <a:srgbClr val="FF00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006A8C"/>
      </a:accent4>
      <a:accent5>
        <a:srgbClr val="AAB7DA"/>
      </a:accent5>
      <a:accent6>
        <a:srgbClr val="007B2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1150</Words>
  <Application>Microsoft Office PowerPoint</Application>
  <PresentationFormat>On-screen Show (4:3)</PresentationFormat>
  <Paragraphs>150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Georgia</vt:lpstr>
      <vt:lpstr>Helvetica</vt:lpstr>
      <vt:lpstr>Helvetica Neue</vt:lpstr>
      <vt:lpstr>Trebuchet MS</vt:lpstr>
      <vt:lpstr>Wingdings</vt:lpstr>
      <vt:lpstr>Default</vt:lpstr>
      <vt:lpstr>Custom Design</vt:lpstr>
      <vt:lpstr>PowerPoint Presentation</vt:lpstr>
      <vt:lpstr>We are going to consider:</vt:lpstr>
      <vt:lpstr>Understand the difference between operational and strategic thinking</vt:lpstr>
      <vt:lpstr>The difference between operational and strategic thinking</vt:lpstr>
      <vt:lpstr>A word of warning: postcard or roadmap</vt:lpstr>
      <vt:lpstr>Strategic vs operational objectives</vt:lpstr>
      <vt:lpstr>Where do you spend your time?</vt:lpstr>
      <vt:lpstr>Elements</vt:lpstr>
      <vt:lpstr>It's not always about doing something new...</vt:lpstr>
      <vt:lpstr>Key questions and analytical tools to use in the strategic planning process</vt:lpstr>
      <vt:lpstr>Be curious</vt:lpstr>
      <vt:lpstr>SWOT</vt:lpstr>
      <vt:lpstr>PESTLE</vt:lpstr>
      <vt:lpstr>5 Whys</vt:lpstr>
      <vt:lpstr>5 Why Analysis in Action</vt:lpstr>
      <vt:lpstr>Keep digging!</vt:lpstr>
      <vt:lpstr>Focus</vt:lpstr>
      <vt:lpstr>Approach strategic planning for key areas</vt:lpstr>
      <vt:lpstr>Key variables</vt:lpstr>
      <vt:lpstr>Look for ways to use current activities to facilitate strategic positioning</vt:lpstr>
      <vt:lpstr>CPD around strategy</vt:lpstr>
      <vt:lpstr>Resources available to you </vt:lpstr>
      <vt:lpstr>Conflicts</vt:lpstr>
      <vt:lpstr>Improve your soft skills </vt:lpstr>
      <vt:lpstr>Take time to recharge</vt:lpstr>
      <vt:lpstr>Fire!</vt:lpstr>
      <vt:lpstr>Efficiencies in Schools conference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 Worthen</dc:creator>
  <cp:lastModifiedBy>Liz Worthen</cp:lastModifiedBy>
  <cp:revision>116</cp:revision>
  <cp:lastPrinted>2016-09-28T10:13:31Z</cp:lastPrinted>
  <dcterms:modified xsi:type="dcterms:W3CDTF">2016-09-28T11:40:38Z</dcterms:modified>
</cp:coreProperties>
</file>