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17"/>
  </p:notesMasterIdLst>
  <p:handoutMasterIdLst>
    <p:handoutMasterId r:id="rId18"/>
  </p:handoutMasterIdLst>
  <p:sldIdLst>
    <p:sldId id="279" r:id="rId3"/>
    <p:sldId id="297" r:id="rId4"/>
    <p:sldId id="298" r:id="rId5"/>
    <p:sldId id="299" r:id="rId6"/>
    <p:sldId id="300" r:id="rId7"/>
    <p:sldId id="306" r:id="rId8"/>
    <p:sldId id="302" r:id="rId9"/>
    <p:sldId id="303" r:id="rId10"/>
    <p:sldId id="304" r:id="rId11"/>
    <p:sldId id="305" r:id="rId12"/>
    <p:sldId id="307" r:id="rId13"/>
    <p:sldId id="301" r:id="rId14"/>
    <p:sldId id="308" r:id="rId15"/>
    <p:sldId id="281" r:id="rId16"/>
  </p:sldIdLst>
  <p:sldSz cx="9144000" cy="6858000" type="screen4x3"/>
  <p:notesSz cx="6669088" cy="9926638"/>
  <p:defaultTextStyle>
    <a:lvl1pPr defTabSz="457200">
      <a:defRPr sz="1200">
        <a:solidFill>
          <a:srgbClr val="FFFFFF"/>
        </a:solidFill>
        <a:uFill>
          <a:solidFill>
            <a:srgbClr val="007CA4"/>
          </a:solidFill>
        </a:uFill>
        <a:latin typeface="+mn-lt"/>
        <a:ea typeface="+mn-ea"/>
        <a:cs typeface="+mn-cs"/>
        <a:sym typeface="Helvetica Neue"/>
      </a:defRPr>
    </a:lvl1pPr>
    <a:lvl2pPr defTabSz="457200">
      <a:defRPr sz="1200">
        <a:solidFill>
          <a:srgbClr val="FFFFFF"/>
        </a:solidFill>
        <a:uFill>
          <a:solidFill>
            <a:srgbClr val="007CA4"/>
          </a:solidFill>
        </a:uFill>
        <a:latin typeface="+mn-lt"/>
        <a:ea typeface="+mn-ea"/>
        <a:cs typeface="+mn-cs"/>
        <a:sym typeface="Helvetica Neue"/>
      </a:defRPr>
    </a:lvl2pPr>
    <a:lvl3pPr defTabSz="457200">
      <a:defRPr sz="1200">
        <a:solidFill>
          <a:srgbClr val="FFFFFF"/>
        </a:solidFill>
        <a:uFill>
          <a:solidFill>
            <a:srgbClr val="007CA4"/>
          </a:solidFill>
        </a:uFill>
        <a:latin typeface="+mn-lt"/>
        <a:ea typeface="+mn-ea"/>
        <a:cs typeface="+mn-cs"/>
        <a:sym typeface="Helvetica Neue"/>
      </a:defRPr>
    </a:lvl3pPr>
    <a:lvl4pPr defTabSz="457200">
      <a:defRPr sz="1200">
        <a:solidFill>
          <a:srgbClr val="FFFFFF"/>
        </a:solidFill>
        <a:uFill>
          <a:solidFill>
            <a:srgbClr val="007CA4"/>
          </a:solidFill>
        </a:uFill>
        <a:latin typeface="+mn-lt"/>
        <a:ea typeface="+mn-ea"/>
        <a:cs typeface="+mn-cs"/>
        <a:sym typeface="Helvetica Neue"/>
      </a:defRPr>
    </a:lvl4pPr>
    <a:lvl5pPr defTabSz="457200">
      <a:defRPr sz="1200">
        <a:solidFill>
          <a:srgbClr val="FFFFFF"/>
        </a:solidFill>
        <a:uFill>
          <a:solidFill>
            <a:srgbClr val="007CA4"/>
          </a:solidFill>
        </a:uFill>
        <a:latin typeface="+mn-lt"/>
        <a:ea typeface="+mn-ea"/>
        <a:cs typeface="+mn-cs"/>
        <a:sym typeface="Helvetica Neue"/>
      </a:defRPr>
    </a:lvl5pPr>
    <a:lvl6pPr defTabSz="457200">
      <a:defRPr sz="1200">
        <a:solidFill>
          <a:srgbClr val="FFFFFF"/>
        </a:solidFill>
        <a:uFill>
          <a:solidFill>
            <a:srgbClr val="007CA4"/>
          </a:solidFill>
        </a:uFill>
        <a:latin typeface="+mn-lt"/>
        <a:ea typeface="+mn-ea"/>
        <a:cs typeface="+mn-cs"/>
        <a:sym typeface="Helvetica Neue"/>
      </a:defRPr>
    </a:lvl6pPr>
    <a:lvl7pPr defTabSz="457200">
      <a:defRPr sz="1200">
        <a:solidFill>
          <a:srgbClr val="FFFFFF"/>
        </a:solidFill>
        <a:uFill>
          <a:solidFill>
            <a:srgbClr val="007CA4"/>
          </a:solidFill>
        </a:uFill>
        <a:latin typeface="+mn-lt"/>
        <a:ea typeface="+mn-ea"/>
        <a:cs typeface="+mn-cs"/>
        <a:sym typeface="Helvetica Neue"/>
      </a:defRPr>
    </a:lvl7pPr>
    <a:lvl8pPr defTabSz="457200">
      <a:defRPr sz="1200">
        <a:solidFill>
          <a:srgbClr val="FFFFFF"/>
        </a:solidFill>
        <a:uFill>
          <a:solidFill>
            <a:srgbClr val="007CA4"/>
          </a:solidFill>
        </a:uFill>
        <a:latin typeface="+mn-lt"/>
        <a:ea typeface="+mn-ea"/>
        <a:cs typeface="+mn-cs"/>
        <a:sym typeface="Helvetica Neue"/>
      </a:defRPr>
    </a:lvl8pPr>
    <a:lvl9pPr defTabSz="457200">
      <a:defRPr sz="1200">
        <a:solidFill>
          <a:srgbClr val="FFFFFF"/>
        </a:solidFill>
        <a:uFill>
          <a:solidFill>
            <a:srgbClr val="007CA4"/>
          </a:solidFill>
        </a:uFill>
        <a:latin typeface="+mn-lt"/>
        <a:ea typeface="+mn-ea"/>
        <a:cs typeface="+mn-cs"/>
        <a:sym typeface="Helvetica Neue"/>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ssell Dalton" initials="RD" lastIdx="1" clrIdx="0">
    <p:extLst>
      <p:ext uri="{19B8F6BF-5375-455C-9EA6-DF929625EA0E}">
        <p15:presenceInfo xmlns:p15="http://schemas.microsoft.com/office/powerpoint/2012/main" userId="S-1-5-21-366539691-3632948282-1673233708-10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399DDC"/>
    <a:srgbClr val="414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6CB"/>
          </a:solidFill>
        </a:fill>
      </a:tcStyle>
    </a:wholeTbl>
    <a:band2H>
      <a:tcTxStyle/>
      <a:tcStyle>
        <a:tcBdr/>
        <a:fill>
          <a:solidFill>
            <a:srgbClr val="E6EC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firstRow>
  </a:tblStyle>
  <a:tblStyle styleId="{CF821DB8-F4EB-4A41-A1BA-3FCAFE7338EE}" styleName="">
    <a:tblBg/>
    <a:wholeTb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in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bevel/>
            </a:ln>
          </a:top>
          <a:bottom>
            <a:ln w="25400" cap="flat">
              <a:solidFill>
                <a:srgbClr val="FFFFFF"/>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bevel/>
            </a:ln>
          </a:top>
          <a:bottom>
            <a:ln w="25400" cap="flat">
              <a:solidFill>
                <a:srgbClr val="FFFFFF"/>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2708684C-4D16-4618-839F-0558EEFCDFE6}"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89599" autoAdjust="0"/>
  </p:normalViewPr>
  <p:slideViewPr>
    <p:cSldViewPr>
      <p:cViewPr varScale="1">
        <p:scale>
          <a:sx n="102" d="100"/>
          <a:sy n="102" d="100"/>
        </p:scale>
        <p:origin x="1878" y="102"/>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760" y="78"/>
      </p:cViewPr>
      <p:guideLst>
        <p:guide orient="horz" pos="2880"/>
        <p:guide pos="2160"/>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28T22:19:23.428" idx="1">
    <p:pos x="10" y="10"/>
    <p:text/>
    <p:extLst>
      <p:ext uri="{C676402C-5697-4E1C-873F-D02D1690AC5C}">
        <p15:threadingInfo xmlns:p15="http://schemas.microsoft.com/office/powerpoint/2012/main" timeZoneBias="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0EBEA339-0AE9-46CA-B93B-83001DEBFDEA}" type="datetimeFigureOut">
              <a:rPr lang="en-GB" smtClean="0"/>
              <a:pPr/>
              <a:t>29/11/2016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8DD687F3-72B8-49CF-A3BC-A09BD9254DC6}" type="slidenum">
              <a:rPr lang="en-GB" smtClean="0"/>
              <a:pPr/>
              <a:t>‹#›</a:t>
            </a:fld>
            <a:endParaRPr lang="en-GB"/>
          </a:p>
        </p:txBody>
      </p:sp>
    </p:spTree>
    <p:extLst>
      <p:ext uri="{BB962C8B-B14F-4D97-AF65-F5344CB8AC3E}">
        <p14:creationId xmlns:p14="http://schemas.microsoft.com/office/powerpoint/2010/main" val="1039385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hape 16"/>
          <p:cNvSpPr>
            <a:spLocks noGrp="1" noRot="1" noChangeAspect="1"/>
          </p:cNvSpPr>
          <p:nvPr>
            <p:ph type="sldImg"/>
          </p:nvPr>
        </p:nvSpPr>
        <p:spPr>
          <a:xfrm>
            <a:off x="854075" y="744538"/>
            <a:ext cx="4960938" cy="3722687"/>
          </a:xfrm>
          <a:prstGeom prst="rect">
            <a:avLst/>
          </a:prstGeom>
        </p:spPr>
        <p:txBody>
          <a:bodyPr/>
          <a:lstStyle/>
          <a:p>
            <a:pPr lvl="0"/>
            <a:endParaRPr/>
          </a:p>
        </p:txBody>
      </p:sp>
      <p:sp>
        <p:nvSpPr>
          <p:cNvPr id="17" name="Shape 17"/>
          <p:cNvSpPr>
            <a:spLocks noGrp="1"/>
          </p:cNvSpPr>
          <p:nvPr>
            <p:ph type="body" sz="quarter" idx="1"/>
          </p:nvPr>
        </p:nvSpPr>
        <p:spPr>
          <a:xfrm>
            <a:off x="889212" y="4715153"/>
            <a:ext cx="4890665" cy="4466987"/>
          </a:xfrm>
          <a:prstGeom prst="rect">
            <a:avLst/>
          </a:prstGeom>
        </p:spPr>
        <p:txBody>
          <a:bodyPr/>
          <a:lstStyle/>
          <a:p>
            <a:pPr lvl="0"/>
            <a:endParaRPr/>
          </a:p>
        </p:txBody>
      </p:sp>
    </p:spTree>
    <p:extLst>
      <p:ext uri="{BB962C8B-B14F-4D97-AF65-F5344CB8AC3E}">
        <p14:creationId xmlns:p14="http://schemas.microsoft.com/office/powerpoint/2010/main" val="3560277622"/>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term, popularised by Daniel Goleman a Harvard-educated PhD in Psychology in his best seller book Emotional Intelligence.</a:t>
            </a:r>
          </a:p>
          <a:p>
            <a:endParaRPr lang="en-GB" dirty="0"/>
          </a:p>
          <a:p>
            <a:r>
              <a:rPr lang="en-GB" dirty="0"/>
              <a:t>Goleman defines Emotional Intelligence as “the capacity for recognising our own feelings and those of others for motivating ourselves, and for managing emotions well in ourselves and in our relationships”.</a:t>
            </a:r>
          </a:p>
          <a:p>
            <a:endParaRPr lang="en-GB" dirty="0"/>
          </a:p>
          <a:p>
            <a:r>
              <a:rPr lang="en-GB" dirty="0"/>
              <a:t>Did you ever think back on some of the important decisions you made in your life and wonder “What was I thinking?” or “Did I really do that and why?” Not using your emotional intelligence may be to blame for those bad decisions and actions.</a:t>
            </a:r>
          </a:p>
          <a:p>
            <a:endParaRPr lang="en-GB" dirty="0"/>
          </a:p>
          <a:p>
            <a:r>
              <a:rPr lang="en-GB" dirty="0"/>
              <a:t>Emotional Intelligence (EQ) is the ability to identify, use, understand, and manage emotions in an effective and positive way. A high EQ helps individuals to communicate better, reduce their anxiety and stress, defuse conflicts, improve relationships, empathise with others, and effectively overcome life’s challenges.</a:t>
            </a:r>
          </a:p>
          <a:p>
            <a:endParaRPr lang="en-GB" dirty="0"/>
          </a:p>
          <a:p>
            <a:r>
              <a:rPr lang="en-GB" dirty="0"/>
              <a:t>Our emotional intelligence affects the quality of our lives because it influences our behaviour and relationships. EQ is synonymous with self-awareness because it enables us to live our lives with intention, purpose, and autonomy.</a:t>
            </a:r>
          </a:p>
          <a:p>
            <a:endParaRPr lang="en-GB" dirty="0"/>
          </a:p>
          <a:p>
            <a:r>
              <a:rPr lang="en-GB" dirty="0"/>
              <a:t>Many of us move through life making important decisions based on our current circumstances. We may perceive them as being beyond our ability to change, thus limiting our options and solutions. Taking time to reflect and examining why we decide to do what we do enables us to lead lives determined by our conscious intentions rather than circumstances alone.</a:t>
            </a:r>
          </a:p>
          <a:p>
            <a:endParaRPr lang="en-GB" dirty="0"/>
          </a:p>
          <a:p>
            <a:r>
              <a:rPr lang="en-GB" dirty="0"/>
              <a:t>Developing EQ can greatly influence our success. Our personal situations and intelligence are factors as well; however, EQ can profoundly affect our choices by creating options we may not have otherwise imagined or considered to be possibilities.</a:t>
            </a:r>
          </a:p>
          <a:p>
            <a:endParaRPr lang="en-GB" dirty="0"/>
          </a:p>
        </p:txBody>
      </p:sp>
    </p:spTree>
    <p:extLst>
      <p:ext uri="{BB962C8B-B14F-4D97-AF65-F5344CB8AC3E}">
        <p14:creationId xmlns:p14="http://schemas.microsoft.com/office/powerpoint/2010/main" val="221871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how is this concept important for managers and growing businesses?</a:t>
            </a:r>
          </a:p>
          <a:p>
            <a:endParaRPr lang="en-GB" dirty="0"/>
          </a:p>
          <a:p>
            <a:r>
              <a:rPr lang="en-GB" dirty="0"/>
              <a:t>Firstly,</a:t>
            </a:r>
            <a:r>
              <a:rPr lang="en-GB" baseline="0" dirty="0"/>
              <a:t> emotional intelligence is directly linked to performance.  Goleman sites that one third of performance is technical competence, whilst the other two thirds is emotional intelligence.</a:t>
            </a:r>
          </a:p>
          <a:p>
            <a:endParaRPr lang="en-GB" baseline="0" dirty="0"/>
          </a:p>
          <a:p>
            <a:r>
              <a:rPr lang="en-GB" baseline="0" dirty="0"/>
              <a:t>This is further backed up by a 2002 </a:t>
            </a:r>
            <a:r>
              <a:rPr lang="en-GB" baseline="0" dirty="0" err="1"/>
              <a:t>Havard</a:t>
            </a:r>
            <a:r>
              <a:rPr lang="en-GB" baseline="0" dirty="0"/>
              <a:t> Business School study:</a:t>
            </a:r>
          </a:p>
          <a:p>
            <a:endParaRPr lang="en-GB" baseline="0" dirty="0"/>
          </a:p>
          <a:p>
            <a:r>
              <a:rPr lang="en-GB" dirty="0"/>
              <a:t>Out of 20,000+ employees over a 3 year period.  Of those who fail:</a:t>
            </a:r>
          </a:p>
          <a:p>
            <a:pPr marL="342900" indent="-342900">
              <a:buFont typeface="Arial" panose="020B0604020202020204" pitchFamily="34" charset="0"/>
              <a:buChar char="•"/>
            </a:pPr>
            <a:r>
              <a:rPr lang="en-GB" dirty="0"/>
              <a:t>26% fail because they can’t learn from feedback</a:t>
            </a:r>
          </a:p>
          <a:p>
            <a:pPr marL="342900" indent="-342900">
              <a:buFont typeface="Arial" panose="020B0604020202020204" pitchFamily="34" charset="0"/>
              <a:buChar char="•"/>
            </a:pPr>
            <a:r>
              <a:rPr lang="en-GB" dirty="0"/>
              <a:t>23% fail because they cannot understand and manage emotions</a:t>
            </a:r>
          </a:p>
          <a:p>
            <a:pPr marL="342900" indent="-342900">
              <a:buFont typeface="Arial" panose="020B0604020202020204" pitchFamily="34" charset="0"/>
              <a:buChar char="•"/>
            </a:pPr>
            <a:r>
              <a:rPr lang="en-GB" dirty="0"/>
              <a:t>11% fail because they lack key technical skills</a:t>
            </a:r>
          </a:p>
          <a:p>
            <a:endParaRPr lang="en-GB" dirty="0"/>
          </a:p>
          <a:p>
            <a:r>
              <a:rPr lang="en-GB" dirty="0"/>
              <a:t>Effective management of organisations and human resources is facing enormous challenges today. Organisations are downsizing and restructuring to compete to stay alive. People are nervous and sceptical to trust each other. Today more than ever, getting closer to your employees could be the real key to differentiate your school and achieve long-term success.</a:t>
            </a:r>
          </a:p>
          <a:p>
            <a:endParaRPr lang="en-GB" dirty="0"/>
          </a:p>
          <a:p>
            <a:r>
              <a:rPr lang="en-GB" dirty="0"/>
              <a:t>Some of the most important aspects of emotional intelligence for leaders to make effective decisions are: self-awareness, self-confidence, self-control, commitment and integrity, and the ability to listen, communicate, influence and accept change.</a:t>
            </a:r>
          </a:p>
          <a:p>
            <a:endParaRPr lang="en-GB" dirty="0"/>
          </a:p>
          <a:p>
            <a:r>
              <a:rPr lang="en-GB" dirty="0"/>
              <a:t>Managers who do not develop emotional intelligence have difficulty in building good relationships with peers, subordinates, superiors and clients. (Goleman).</a:t>
            </a:r>
          </a:p>
          <a:p>
            <a:endParaRPr lang="en-GB" dirty="0"/>
          </a:p>
          <a:p>
            <a:r>
              <a:rPr lang="en-GB" dirty="0"/>
              <a:t>Remember: Finding, recruiting, training, retaining leaders and bringing in new people with high emotional intelligence is key for a healthy and stable growth of your school.</a:t>
            </a:r>
          </a:p>
          <a:p>
            <a:endParaRPr lang="en-GB" dirty="0"/>
          </a:p>
        </p:txBody>
      </p:sp>
    </p:spTree>
    <p:extLst>
      <p:ext uri="{BB962C8B-B14F-4D97-AF65-F5344CB8AC3E}">
        <p14:creationId xmlns:p14="http://schemas.microsoft.com/office/powerpoint/2010/main" val="2687615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Personal Skills or Competences - How we manage ourselves</a:t>
            </a:r>
          </a:p>
          <a:p>
            <a:endParaRPr lang="en-GB" b="1" dirty="0"/>
          </a:p>
          <a:p>
            <a:r>
              <a:rPr lang="en-GB" b="1" dirty="0"/>
              <a:t>Self-awareness. (Emotional awareness, Accurate self-assessment, Self-confidence)</a:t>
            </a:r>
          </a:p>
          <a:p>
            <a:r>
              <a:rPr lang="en-GB" dirty="0"/>
              <a:t>Self-awareness is the skill of being aware of and understanding your emotions as they occur and as they evolve. It is wrong to think of emotions as either positive or negative. Instead, you should think of them as appropriate or inappropriate.</a:t>
            </a:r>
          </a:p>
          <a:p>
            <a:r>
              <a:rPr lang="en-GB" dirty="0"/>
              <a:t>For example, anger is usually associated with being a negative emotion.  However, it can be a completely reasonable and appropriate emotion in certain circumstances – emotional intelligence allows us to recognise our anger and understand why this emotion has occurred.</a:t>
            </a:r>
          </a:p>
          <a:p>
            <a:r>
              <a:rPr lang="en-GB" dirty="0"/>
              <a:t>Effective self-assessment of feelings and emotions will help to improve your confidence and self-esteem.</a:t>
            </a:r>
          </a:p>
          <a:p>
            <a:r>
              <a:rPr lang="en-GB" b="1" dirty="0"/>
              <a:t>Self-regulation. (Self-control, Trustworthiness, Conscientiousness, Adaptability, Innovation)</a:t>
            </a:r>
          </a:p>
          <a:p>
            <a:r>
              <a:rPr lang="en-GB" dirty="0"/>
              <a:t>Having learned to be aware of your emotions, the skill of self-regulation relates to managing them appropriately and proportionately.</a:t>
            </a:r>
          </a:p>
          <a:p>
            <a:r>
              <a:rPr lang="en-GB" dirty="0"/>
              <a:t>Self-management skills relate to the emotions you are feeling at any given time or in any given circumstance and how well you manage them. Self-control is a fundamental part of this, but other aspects relate to what you then do: whether you behave in a way which is recognised as ‘good’ or ‘virtuous’ or not.</a:t>
            </a:r>
          </a:p>
          <a:p>
            <a:r>
              <a:rPr lang="en-GB" b="1" dirty="0"/>
              <a:t>Motivation. (Achievement drive, Commitment, Initiative, Optimism)</a:t>
            </a:r>
          </a:p>
          <a:p>
            <a:r>
              <a:rPr lang="en-GB" b="0" dirty="0"/>
              <a:t>Self-motivation includes our personal drive to improve and achieve, commitment to our goals, initiative, or readiness to act on opportunities, and optimism and resilience.</a:t>
            </a:r>
          </a:p>
          <a:p>
            <a:r>
              <a:rPr lang="en-GB" b="0" dirty="0"/>
              <a:t>Self-motivation and personal time management are key skills in this area.  Do not make unreasonable demands on yourself, learn to be assertive rather than just saying, ‘Yes’ to the demands of others.</a:t>
            </a:r>
          </a:p>
          <a:p>
            <a:endParaRPr lang="en-GB" b="1" dirty="0"/>
          </a:p>
          <a:p>
            <a:r>
              <a:rPr lang="en-GB" b="1" dirty="0"/>
              <a:t>Social Skills or Competences - How we handle relationships with others</a:t>
            </a:r>
          </a:p>
          <a:p>
            <a:endParaRPr lang="en-GB" b="1" dirty="0"/>
          </a:p>
          <a:p>
            <a:r>
              <a:rPr lang="en-GB" b="1" dirty="0"/>
              <a:t>Empathy. (Understanding others, Developing others, Service orientation, Leveraging diversity, Political awareness)</a:t>
            </a:r>
          </a:p>
          <a:p>
            <a:r>
              <a:rPr lang="en-GB" dirty="0"/>
              <a:t>Empathy is an awareness of the needs and feelings of others both individually and in groups, and being able to see things from the point of view of others.</a:t>
            </a:r>
          </a:p>
          <a:p>
            <a:r>
              <a:rPr lang="en-GB" dirty="0"/>
              <a:t>Empathy helps us to develop a stronger understanding of other people’s situations.</a:t>
            </a:r>
          </a:p>
          <a:p>
            <a:r>
              <a:rPr lang="en-GB" dirty="0"/>
              <a:t>It includes understanding others, developing others, having a service orientation, leveraging diversity, and political awareness.</a:t>
            </a:r>
          </a:p>
          <a:p>
            <a:r>
              <a:rPr lang="en-GB" dirty="0"/>
              <a:t>Empathy can often be difficult to achieve. Learn to listen effectively to both the verbal and non-verbal messages of others, including body movements, gestures and physical signs of emotion.  Use questions to find out more about other people and what they are feeling, and feedback to clarify that you have correctly understood their feelings. Acknowledge and respect the feelings of others even if you disagree, and avoid making comments or statements that are judgemental, belittling, rejecting or undermining.</a:t>
            </a:r>
          </a:p>
          <a:p>
            <a:r>
              <a:rPr lang="en-GB" b="1" dirty="0"/>
              <a:t>Social skills. (Influence, Communication, Conflict management, Leadership,</a:t>
            </a:r>
            <a:r>
              <a:rPr lang="en-GB" b="1" baseline="0" dirty="0"/>
              <a:t> </a:t>
            </a:r>
            <a:r>
              <a:rPr lang="en-GB" b="1" dirty="0"/>
              <a:t>Change catalyst, Building bonds, Collaboration and cooperation, Team capabilities)</a:t>
            </a:r>
          </a:p>
          <a:p>
            <a:r>
              <a:rPr lang="en-GB" dirty="0"/>
              <a:t>Social skills encompasses a wide range of relationship and interpersonal skills. These range from leadership through to influencing and persuading, and managing conflict, as well as working in a team.</a:t>
            </a:r>
          </a:p>
          <a:p>
            <a:r>
              <a:rPr lang="en-GB" dirty="0"/>
              <a:t>The term ‘social skills’ covers a wide variety of skills and competencies, many of which are rooted in self-esteem and personal confidence.  By developing your social skills, being easy to talk to, being a good listener, being sharing and trustworthy, you also become more charismatic and attractive to others.</a:t>
            </a:r>
          </a:p>
          <a:p>
            <a:r>
              <a:rPr lang="en-GB" dirty="0"/>
              <a:t>This in turn improves self-esteem and confidence which makes it easier for positive personal dialogue and a greater understanding and acceptance of your own emotions.</a:t>
            </a:r>
          </a:p>
          <a:p>
            <a:endParaRPr lang="en-GB" dirty="0"/>
          </a:p>
        </p:txBody>
      </p:sp>
    </p:spTree>
    <p:extLst>
      <p:ext uri="{BB962C8B-B14F-4D97-AF65-F5344CB8AC3E}">
        <p14:creationId xmlns:p14="http://schemas.microsoft.com/office/powerpoint/2010/main" val="326426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Skills: </a:t>
            </a:r>
            <a:r>
              <a:rPr lang="en-GB" dirty="0" err="1"/>
              <a:t>Analyticals</a:t>
            </a:r>
            <a:r>
              <a:rPr lang="en-GB" dirty="0"/>
              <a:t> are persistent and don’t mind spending extra time to make sure things are right. For the most part, they are orderly and present ideas or solutions in an orderly manner.</a:t>
            </a:r>
          </a:p>
          <a:p>
            <a:endParaRPr lang="en-GB" dirty="0"/>
          </a:p>
          <a:p>
            <a:r>
              <a:rPr lang="en-GB" dirty="0"/>
              <a:t>Caution: Due to their desire for accuracy and attention to detail, </a:t>
            </a:r>
            <a:r>
              <a:rPr lang="en-GB" dirty="0" err="1"/>
              <a:t>analyticals</a:t>
            </a:r>
            <a:r>
              <a:rPr lang="en-GB" dirty="0"/>
              <a:t> can come across as indecisive. They can also be critical of solutions that veer from what the “facts” say. They have little use for gut feelings and may go to great lengths to avoid dealing with those who do.</a:t>
            </a:r>
          </a:p>
          <a:p>
            <a:endParaRPr lang="en-GB" dirty="0"/>
          </a:p>
          <a:p>
            <a:r>
              <a:rPr lang="en-GB" dirty="0" err="1"/>
              <a:t>Favorite</a:t>
            </a:r>
            <a:r>
              <a:rPr lang="en-GB" dirty="0"/>
              <a:t> word: Why?</a:t>
            </a:r>
          </a:p>
          <a:p>
            <a:endParaRPr lang="en-GB" dirty="0"/>
          </a:p>
          <a:p>
            <a:r>
              <a:rPr lang="en-GB" dirty="0"/>
              <a:t>Best Performance: Allow them sufficient time to gather and interpret information.</a:t>
            </a:r>
          </a:p>
          <a:p>
            <a:endParaRPr lang="en-GB" dirty="0"/>
          </a:p>
          <a:p>
            <a:r>
              <a:rPr lang="en-GB" dirty="0"/>
              <a:t>Skills: </a:t>
            </a:r>
            <a:r>
              <a:rPr lang="en-GB" dirty="0" err="1"/>
              <a:t>Amiables</a:t>
            </a:r>
            <a:r>
              <a:rPr lang="en-GB" dirty="0"/>
              <a:t> are great at achieving consensus within an organization. They can effectively facilitate groups and bring sides together to develop a win/win solution.</a:t>
            </a:r>
          </a:p>
          <a:p>
            <a:endParaRPr lang="en-GB" dirty="0"/>
          </a:p>
          <a:p>
            <a:r>
              <a:rPr lang="en-GB" dirty="0"/>
              <a:t>Caution: Sometimes an amiable person’s desire to reach agreement may cause the person to conform too easily, intent in maintaining relationships rather than reaching the best solution.</a:t>
            </a:r>
          </a:p>
          <a:p>
            <a:endParaRPr lang="en-GB" dirty="0"/>
          </a:p>
          <a:p>
            <a:r>
              <a:rPr lang="en-GB" dirty="0" err="1"/>
              <a:t>Favorite</a:t>
            </a:r>
            <a:r>
              <a:rPr lang="en-GB" dirty="0"/>
              <a:t> word: We.</a:t>
            </a:r>
          </a:p>
          <a:p>
            <a:endParaRPr lang="en-GB" dirty="0"/>
          </a:p>
          <a:p>
            <a:r>
              <a:rPr lang="en-GB" dirty="0"/>
              <a:t>Best Performance: Encourage </a:t>
            </a:r>
            <a:r>
              <a:rPr lang="en-GB" dirty="0" err="1"/>
              <a:t>amiables</a:t>
            </a:r>
            <a:r>
              <a:rPr lang="en-GB" dirty="0"/>
              <a:t> to initiate and stand behind their ideas. Allow them to maintain relationships in the organization</a:t>
            </a:r>
          </a:p>
          <a:p>
            <a:endParaRPr lang="en-GB" dirty="0"/>
          </a:p>
          <a:p>
            <a:r>
              <a:rPr lang="en-GB" dirty="0"/>
              <a:t>Skills: Drivers are effective at time management, seeming to possess an innate ability to devote just the right amount of time and effort to things that need to be done. Drivers rarely struggle with making decisions.</a:t>
            </a:r>
          </a:p>
          <a:p>
            <a:endParaRPr lang="en-GB" dirty="0"/>
          </a:p>
          <a:p>
            <a:r>
              <a:rPr lang="en-GB" dirty="0"/>
              <a:t>Caution: Because they are so driven for success in a timely manner, drivers may neglect the impact that their actions have on others. They may be viewed as willing to do almost anything to get the job done.</a:t>
            </a:r>
          </a:p>
          <a:p>
            <a:endParaRPr lang="en-GB" dirty="0"/>
          </a:p>
          <a:p>
            <a:r>
              <a:rPr lang="en-GB" dirty="0" err="1"/>
              <a:t>Favorite</a:t>
            </a:r>
            <a:r>
              <a:rPr lang="en-GB" dirty="0"/>
              <a:t> word: When?</a:t>
            </a:r>
          </a:p>
          <a:p>
            <a:endParaRPr lang="en-GB" dirty="0"/>
          </a:p>
          <a:p>
            <a:r>
              <a:rPr lang="en-GB" dirty="0"/>
              <a:t>Best Performance: Give them options and probabilities, allowing them to formulate their own decisions whenever possible.</a:t>
            </a:r>
          </a:p>
          <a:p>
            <a:endParaRPr lang="en-GB" dirty="0"/>
          </a:p>
          <a:p>
            <a:r>
              <a:rPr lang="en-GB" dirty="0"/>
              <a:t>Skills: If you need to develop new concepts, then enlist the help of an expressive. Their ability to size up a situation based on personal experience can assist them in finding creative solutions, perhaps never considered by others.</a:t>
            </a:r>
          </a:p>
          <a:p>
            <a:endParaRPr lang="en-GB" dirty="0"/>
          </a:p>
          <a:p>
            <a:r>
              <a:rPr lang="en-GB" dirty="0"/>
              <a:t>Caution: Being so confident of their “gut feelings,” they may often ignore or neglect facts that are presented to them. Their lack of attention to detail can be an obstacle.</a:t>
            </a:r>
          </a:p>
          <a:p>
            <a:endParaRPr lang="en-GB" dirty="0"/>
          </a:p>
          <a:p>
            <a:r>
              <a:rPr lang="en-GB" dirty="0" err="1"/>
              <a:t>Favorite</a:t>
            </a:r>
            <a:r>
              <a:rPr lang="en-GB" dirty="0"/>
              <a:t> word: I.</a:t>
            </a:r>
          </a:p>
          <a:p>
            <a:endParaRPr lang="en-GB" dirty="0"/>
          </a:p>
          <a:p>
            <a:r>
              <a:rPr lang="en-GB" dirty="0"/>
              <a:t>Best Performance: Show interest in their ideas and compliment them, even if you are not sure they are totally deserving of such praise.</a:t>
            </a:r>
          </a:p>
          <a:p>
            <a:endParaRPr lang="en-GB" dirty="0"/>
          </a:p>
          <a:p>
            <a:r>
              <a:rPr lang="en-GB" dirty="0"/>
              <a:t>There is no one best </a:t>
            </a:r>
            <a:r>
              <a:rPr lang="en-GB" dirty="0" err="1"/>
              <a:t>behavioral</a:t>
            </a:r>
            <a:r>
              <a:rPr lang="en-GB" dirty="0"/>
              <a:t> style, and it is not your personal style that is important. What is important is recognizing the </a:t>
            </a:r>
            <a:r>
              <a:rPr lang="en-GB" dirty="0" err="1"/>
              <a:t>behavioral</a:t>
            </a:r>
            <a:r>
              <a:rPr lang="en-GB" dirty="0"/>
              <a:t> style of others so that you can deal with them effectively.</a:t>
            </a:r>
          </a:p>
          <a:p>
            <a:endParaRPr lang="en-GB" dirty="0"/>
          </a:p>
        </p:txBody>
      </p:sp>
    </p:spTree>
    <p:extLst>
      <p:ext uri="{BB962C8B-B14F-4D97-AF65-F5344CB8AC3E}">
        <p14:creationId xmlns:p14="http://schemas.microsoft.com/office/powerpoint/2010/main" val="2496302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Extraverts' energy is directed primarily outward, towards people and things outside of themselves. Introverts' energy is primarily directed inward, towards their own thoughts, perceptions, and reactions. Therefore, Extraverts tend to be more naturally active, expressive, social, and interested in many things, whereas Introverts tend to be more reserved, private, cautious, and interested in fewer interactions, but with greater depth and focus.</a:t>
            </a:r>
          </a:p>
        </p:txBody>
      </p:sp>
    </p:spTree>
    <p:extLst>
      <p:ext uri="{BB962C8B-B14F-4D97-AF65-F5344CB8AC3E}">
        <p14:creationId xmlns:p14="http://schemas.microsoft.com/office/powerpoint/2010/main" val="4289168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Sensors notice the facts, details, and realities of the world around them whereas </a:t>
            </a:r>
            <a:r>
              <a:rPr lang="en-GB" dirty="0" err="1"/>
              <a:t>Intuitives</a:t>
            </a:r>
            <a:r>
              <a:rPr lang="en-GB" dirty="0"/>
              <a:t> are more interested in connections and relationships between facts as well as the meaning, or possibilities of the information. Sensors tend to be practical and literal people, who trust past experience and often have good common sense. </a:t>
            </a:r>
            <a:r>
              <a:rPr lang="en-GB" dirty="0" err="1"/>
              <a:t>Intuitives</a:t>
            </a:r>
            <a:r>
              <a:rPr lang="en-GB" dirty="0"/>
              <a:t> tend to be imaginative, theoretical people who trust their hunches and pride themselves on their creativity</a:t>
            </a:r>
          </a:p>
        </p:txBody>
      </p:sp>
    </p:spTree>
    <p:extLst>
      <p:ext uri="{BB962C8B-B14F-4D97-AF65-F5344CB8AC3E}">
        <p14:creationId xmlns:p14="http://schemas.microsoft.com/office/powerpoint/2010/main" val="3344533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Thinkers make decisions based primarily on objective and impersonal criteria--what makes the most sense and what is logical. Feelers make decisions based primarily on their personal values and how they feel about the choices. So, Thinkers tend to be cool, analytical, and are convinced by logical reasoning. Feelers tend to be sensitive, empathetic, and are compelled by extenuating circumstances and a constant search for harmony</a:t>
            </a:r>
          </a:p>
        </p:txBody>
      </p:sp>
    </p:spTree>
    <p:extLst>
      <p:ext uri="{BB962C8B-B14F-4D97-AF65-F5344CB8AC3E}">
        <p14:creationId xmlns:p14="http://schemas.microsoft.com/office/powerpoint/2010/main" val="1047474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Judgers prefer a structured, ordered, and fairly predictable environment, where they can make decisions and have things settled. Perceivers prefer to experience as much of the world as possible, so they like to keep their options open and are most comfortable adapting. So, Judgers tend to be organised and productive while Perceivers tend to be flexible, curious, and nonconforming.</a:t>
            </a:r>
          </a:p>
        </p:txBody>
      </p:sp>
    </p:spTree>
    <p:extLst>
      <p:ext uri="{BB962C8B-B14F-4D97-AF65-F5344CB8AC3E}">
        <p14:creationId xmlns:p14="http://schemas.microsoft.com/office/powerpoint/2010/main" val="3819292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Summary</a:t>
            </a:r>
          </a:p>
          <a:p>
            <a:endParaRPr lang="en-GB" dirty="0"/>
          </a:p>
          <a:p>
            <a:r>
              <a:rPr lang="en-GB" dirty="0"/>
              <a:t>Working on your emotional intelligence could well be the most important aspect of your personal development.</a:t>
            </a:r>
          </a:p>
          <a:p>
            <a:endParaRPr lang="en-GB" dirty="0"/>
          </a:p>
          <a:p>
            <a:r>
              <a:rPr lang="en-GB" dirty="0"/>
              <a:t>Research has shown that people with higher levels of emotional intelligence enjoy more satisfying and successful careers and relationships.  If you think about ways to enhance your EI, you are likely to become more interesting and attractive to others, and you will also give your self-esteem a boost.</a:t>
            </a:r>
          </a:p>
          <a:p>
            <a:endParaRPr lang="en-GB" dirty="0"/>
          </a:p>
          <a:p>
            <a:endParaRPr lang="en-GB" dirty="0"/>
          </a:p>
        </p:txBody>
      </p:sp>
    </p:spTree>
    <p:extLst>
      <p:ext uri="{BB962C8B-B14F-4D97-AF65-F5344CB8AC3E}">
        <p14:creationId xmlns:p14="http://schemas.microsoft.com/office/powerpoint/2010/main" val="2429981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5" name="Content Placeholder 4"/>
          <p:cNvSpPr>
            <a:spLocks noGrp="1"/>
          </p:cNvSpPr>
          <p:nvPr>
            <p:ph sz="quarter" idx="10"/>
          </p:nvPr>
        </p:nvSpPr>
        <p:spPr>
          <a:xfrm>
            <a:off x="756000" y="1602000"/>
            <a:ext cx="7705725" cy="4032250"/>
          </a:xfrm>
        </p:spPr>
        <p:txBody>
          <a:bodyPr/>
          <a:lstStyle>
            <a:lvl1pPr>
              <a:defRPr>
                <a:solidFill>
                  <a:srgbClr val="414954"/>
                </a:solidFill>
              </a:defRPr>
            </a:lvl1pPr>
            <a:lvl2pPr>
              <a:defRPr>
                <a:solidFill>
                  <a:srgbClr val="414954"/>
                </a:solidFill>
              </a:defRPr>
            </a:lvl2pPr>
            <a:lvl3pPr>
              <a:defRPr>
                <a:solidFill>
                  <a:srgbClr val="414954"/>
                </a:solidFill>
              </a:defRPr>
            </a:lvl3pPr>
            <a:lvl4pPr>
              <a:defRPr>
                <a:solidFill>
                  <a:srgbClr val="414954"/>
                </a:solidFill>
              </a:defRPr>
            </a:lvl4pPr>
            <a:lvl5pPr>
              <a:defRPr>
                <a:solidFill>
                  <a:srgbClr val="4149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Content Placeholder 1"/>
          <p:cNvSpPr txBox="1">
            <a:spLocks/>
          </p:cNvSpPr>
          <p:nvPr userDrawn="1"/>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TOGETHER</a:t>
            </a:r>
          </a:p>
        </p:txBody>
      </p:sp>
      <p:cxnSp>
        <p:nvCxnSpPr>
          <p:cNvPr id="7" name="Straight Connector 6"/>
          <p:cNvCxnSpPr/>
          <p:nvPr userDrawn="1"/>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4" descr="optimus_logo_right.png"/>
          <p:cNvPicPr>
            <a:picLocks/>
          </p:cNvPicPr>
          <p:nvPr userDrawn="1"/>
        </p:nvPicPr>
        <p:blipFill>
          <a:blip r:embed="rId3" cstate="print"/>
          <a:stretch>
            <a:fillRect/>
          </a:stretch>
        </p:blipFill>
        <p:spPr bwMode="auto">
          <a:xfrm>
            <a:off x="2914731" y="1246371"/>
            <a:ext cx="3108010" cy="68406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50" r:id="rId1"/>
  </p:sldLayoutIdLst>
  <p:transition spd="med"/>
  <p:txStyles>
    <p:titleStyle>
      <a:lvl1pPr>
        <a:defRPr sz="2800">
          <a:solidFill>
            <a:srgbClr val="007CA4"/>
          </a:solidFill>
          <a:uFill>
            <a:solidFill>
              <a:srgbClr val="007CA4"/>
            </a:solidFill>
          </a:uFill>
          <a:latin typeface="Arial"/>
          <a:ea typeface="Arial"/>
          <a:cs typeface="Arial"/>
          <a:sym typeface="Arial"/>
        </a:defRPr>
      </a:lvl1pPr>
      <a:lvl2pPr>
        <a:defRPr sz="2800">
          <a:solidFill>
            <a:srgbClr val="007CA4"/>
          </a:solidFill>
          <a:uFill>
            <a:solidFill>
              <a:srgbClr val="007CA4"/>
            </a:solidFill>
          </a:uFill>
          <a:latin typeface="Arial"/>
          <a:ea typeface="Arial"/>
          <a:cs typeface="Arial"/>
          <a:sym typeface="Arial"/>
        </a:defRPr>
      </a:lvl2pPr>
      <a:lvl3pPr>
        <a:defRPr sz="2800">
          <a:solidFill>
            <a:srgbClr val="007CA4"/>
          </a:solidFill>
          <a:uFill>
            <a:solidFill>
              <a:srgbClr val="007CA4"/>
            </a:solidFill>
          </a:uFill>
          <a:latin typeface="Arial"/>
          <a:ea typeface="Arial"/>
          <a:cs typeface="Arial"/>
          <a:sym typeface="Arial"/>
        </a:defRPr>
      </a:lvl3pPr>
      <a:lvl4pPr>
        <a:defRPr sz="2800">
          <a:solidFill>
            <a:srgbClr val="007CA4"/>
          </a:solidFill>
          <a:uFill>
            <a:solidFill>
              <a:srgbClr val="007CA4"/>
            </a:solidFill>
          </a:uFill>
          <a:latin typeface="Arial"/>
          <a:ea typeface="Arial"/>
          <a:cs typeface="Arial"/>
          <a:sym typeface="Arial"/>
        </a:defRPr>
      </a:lvl4pPr>
      <a:lvl5pPr>
        <a:defRPr sz="2800">
          <a:solidFill>
            <a:srgbClr val="007CA4"/>
          </a:solidFill>
          <a:uFill>
            <a:solidFill>
              <a:srgbClr val="007CA4"/>
            </a:solidFill>
          </a:uFill>
          <a:latin typeface="Arial"/>
          <a:ea typeface="Arial"/>
          <a:cs typeface="Arial"/>
          <a:sym typeface="Arial"/>
        </a:defRPr>
      </a:lvl5pPr>
      <a:lvl6pPr>
        <a:defRPr sz="2800">
          <a:solidFill>
            <a:srgbClr val="007CA4"/>
          </a:solidFill>
          <a:uFill>
            <a:solidFill>
              <a:srgbClr val="007CA4"/>
            </a:solidFill>
          </a:uFill>
          <a:latin typeface="Arial"/>
          <a:ea typeface="Arial"/>
          <a:cs typeface="Arial"/>
          <a:sym typeface="Arial"/>
        </a:defRPr>
      </a:lvl6pPr>
      <a:lvl7pPr>
        <a:defRPr sz="2800">
          <a:solidFill>
            <a:srgbClr val="007CA4"/>
          </a:solidFill>
          <a:uFill>
            <a:solidFill>
              <a:srgbClr val="007CA4"/>
            </a:solidFill>
          </a:uFill>
          <a:latin typeface="Arial"/>
          <a:ea typeface="Arial"/>
          <a:cs typeface="Arial"/>
          <a:sym typeface="Arial"/>
        </a:defRPr>
      </a:lvl7pPr>
      <a:lvl8pPr>
        <a:defRPr sz="2800">
          <a:solidFill>
            <a:srgbClr val="007CA4"/>
          </a:solidFill>
          <a:uFill>
            <a:solidFill>
              <a:srgbClr val="007CA4"/>
            </a:solidFill>
          </a:uFill>
          <a:latin typeface="Arial"/>
          <a:ea typeface="Arial"/>
          <a:cs typeface="Arial"/>
          <a:sym typeface="Arial"/>
        </a:defRPr>
      </a:lvl8pPr>
      <a:lvl9pPr>
        <a:defRPr sz="2800">
          <a:solidFill>
            <a:srgbClr val="007CA4"/>
          </a:solidFill>
          <a:uFill>
            <a:solidFill>
              <a:srgbClr val="007CA4"/>
            </a:solidFill>
          </a:uFill>
          <a:latin typeface="Arial"/>
          <a:ea typeface="Arial"/>
          <a:cs typeface="Arial"/>
          <a:sym typeface="Arial"/>
        </a:defRPr>
      </a:lvl9pPr>
    </p:titleStyle>
    <p:bodyStyle>
      <a:lvl1pPr defTabSz="457200">
        <a:defRPr sz="1200">
          <a:uFill>
            <a:solidFill/>
          </a:uFill>
          <a:latin typeface="+mj-lt"/>
          <a:ea typeface="+mj-ea"/>
          <a:cs typeface="+mj-cs"/>
          <a:sym typeface="Helvetica"/>
        </a:defRPr>
      </a:lvl1pPr>
      <a:lvl2pPr defTabSz="457200">
        <a:defRPr sz="1200">
          <a:uFill>
            <a:solidFill/>
          </a:uFill>
          <a:latin typeface="+mj-lt"/>
          <a:ea typeface="+mj-ea"/>
          <a:cs typeface="+mj-cs"/>
          <a:sym typeface="Helvetica"/>
        </a:defRPr>
      </a:lvl2pPr>
      <a:lvl3pPr defTabSz="457200">
        <a:defRPr sz="1200">
          <a:uFill>
            <a:solidFill/>
          </a:uFill>
          <a:latin typeface="+mj-lt"/>
          <a:ea typeface="+mj-ea"/>
          <a:cs typeface="+mj-cs"/>
          <a:sym typeface="Helvetica"/>
        </a:defRPr>
      </a:lvl3pPr>
      <a:lvl4pPr defTabSz="457200">
        <a:defRPr sz="1200">
          <a:uFill>
            <a:solidFill/>
          </a:uFill>
          <a:latin typeface="+mj-lt"/>
          <a:ea typeface="+mj-ea"/>
          <a:cs typeface="+mj-cs"/>
          <a:sym typeface="Helvetica"/>
        </a:defRPr>
      </a:lvl4pPr>
      <a:lvl5pPr defTabSz="457200">
        <a:defRPr sz="1200">
          <a:uFill>
            <a:solidFill/>
          </a:uFill>
          <a:latin typeface="+mj-lt"/>
          <a:ea typeface="+mj-ea"/>
          <a:cs typeface="+mj-cs"/>
          <a:sym typeface="Helvetica"/>
        </a:defRPr>
      </a:lvl5pPr>
      <a:lvl6pPr defTabSz="457200">
        <a:defRPr sz="1200">
          <a:uFill>
            <a:solidFill/>
          </a:uFill>
          <a:latin typeface="+mj-lt"/>
          <a:ea typeface="+mj-ea"/>
          <a:cs typeface="+mj-cs"/>
          <a:sym typeface="Helvetica"/>
        </a:defRPr>
      </a:lvl6pPr>
      <a:lvl7pPr defTabSz="457200">
        <a:defRPr sz="1200">
          <a:uFill>
            <a:solidFill/>
          </a:uFill>
          <a:latin typeface="+mj-lt"/>
          <a:ea typeface="+mj-ea"/>
          <a:cs typeface="+mj-cs"/>
          <a:sym typeface="Helvetica"/>
        </a:defRPr>
      </a:lvl7pPr>
      <a:lvl8pPr defTabSz="457200">
        <a:defRPr sz="1200">
          <a:uFill>
            <a:solidFill/>
          </a:uFill>
          <a:latin typeface="+mj-lt"/>
          <a:ea typeface="+mj-ea"/>
          <a:cs typeface="+mj-cs"/>
          <a:sym typeface="Helvetica"/>
        </a:defRPr>
      </a:lvl8pPr>
      <a:lvl9pPr defTabSz="457200">
        <a:defRPr sz="1200">
          <a:uFill>
            <a:solidFill/>
          </a:uFill>
          <a:latin typeface="+mj-lt"/>
          <a:ea typeface="+mj-ea"/>
          <a:cs typeface="+mj-cs"/>
          <a:sym typeface="Helvetica"/>
        </a:defRPr>
      </a:lvl9pPr>
    </p:bodyStyle>
    <p:otherStyle>
      <a:lvl1pPr algn="r" defTabSz="457200">
        <a:defRPr sz="1200">
          <a:solidFill>
            <a:schemeClr val="tx1"/>
          </a:solidFill>
          <a:uFill>
            <a:solidFill>
              <a:srgbClr val="007CA4"/>
            </a:solidFill>
          </a:uFill>
          <a:latin typeface="+mn-lt"/>
          <a:ea typeface="+mn-ea"/>
          <a:cs typeface="+mn-cs"/>
          <a:sym typeface="Helvetica"/>
        </a:defRPr>
      </a:lvl1pPr>
      <a:lvl2pPr algn="r" defTabSz="457200">
        <a:defRPr sz="1200">
          <a:solidFill>
            <a:schemeClr val="tx1"/>
          </a:solidFill>
          <a:uFill>
            <a:solidFill>
              <a:srgbClr val="007CA4"/>
            </a:solidFill>
          </a:uFill>
          <a:latin typeface="+mn-lt"/>
          <a:ea typeface="+mn-ea"/>
          <a:cs typeface="+mn-cs"/>
          <a:sym typeface="Helvetica"/>
        </a:defRPr>
      </a:lvl2pPr>
      <a:lvl3pPr algn="r" defTabSz="457200">
        <a:defRPr sz="1200">
          <a:solidFill>
            <a:schemeClr val="tx1"/>
          </a:solidFill>
          <a:uFill>
            <a:solidFill>
              <a:srgbClr val="007CA4"/>
            </a:solidFill>
          </a:uFill>
          <a:latin typeface="+mn-lt"/>
          <a:ea typeface="+mn-ea"/>
          <a:cs typeface="+mn-cs"/>
          <a:sym typeface="Helvetica"/>
        </a:defRPr>
      </a:lvl3pPr>
      <a:lvl4pPr algn="r" defTabSz="457200">
        <a:defRPr sz="1200">
          <a:solidFill>
            <a:schemeClr val="tx1"/>
          </a:solidFill>
          <a:uFill>
            <a:solidFill>
              <a:srgbClr val="007CA4"/>
            </a:solidFill>
          </a:uFill>
          <a:latin typeface="+mn-lt"/>
          <a:ea typeface="+mn-ea"/>
          <a:cs typeface="+mn-cs"/>
          <a:sym typeface="Helvetica"/>
        </a:defRPr>
      </a:lvl4pPr>
      <a:lvl5pPr algn="r" defTabSz="457200">
        <a:defRPr sz="1200">
          <a:solidFill>
            <a:schemeClr val="tx1"/>
          </a:solidFill>
          <a:uFill>
            <a:solidFill>
              <a:srgbClr val="007CA4"/>
            </a:solidFill>
          </a:uFill>
          <a:latin typeface="+mn-lt"/>
          <a:ea typeface="+mn-ea"/>
          <a:cs typeface="+mn-cs"/>
          <a:sym typeface="Helvetica"/>
        </a:defRPr>
      </a:lvl5pPr>
      <a:lvl6pPr algn="r" defTabSz="457200">
        <a:defRPr sz="1200">
          <a:solidFill>
            <a:schemeClr val="tx1"/>
          </a:solidFill>
          <a:uFill>
            <a:solidFill>
              <a:srgbClr val="007CA4"/>
            </a:solidFill>
          </a:uFill>
          <a:latin typeface="+mn-lt"/>
          <a:ea typeface="+mn-ea"/>
          <a:cs typeface="+mn-cs"/>
          <a:sym typeface="Helvetica"/>
        </a:defRPr>
      </a:lvl6pPr>
      <a:lvl7pPr algn="r" defTabSz="457200">
        <a:defRPr sz="1200">
          <a:solidFill>
            <a:schemeClr val="tx1"/>
          </a:solidFill>
          <a:uFill>
            <a:solidFill>
              <a:srgbClr val="007CA4"/>
            </a:solidFill>
          </a:uFill>
          <a:latin typeface="+mn-lt"/>
          <a:ea typeface="+mn-ea"/>
          <a:cs typeface="+mn-cs"/>
          <a:sym typeface="Helvetica"/>
        </a:defRPr>
      </a:lvl7pPr>
      <a:lvl8pPr algn="r" defTabSz="457200">
        <a:defRPr sz="1200">
          <a:solidFill>
            <a:schemeClr val="tx1"/>
          </a:solidFill>
          <a:uFill>
            <a:solidFill>
              <a:srgbClr val="007CA4"/>
            </a:solidFill>
          </a:uFill>
          <a:latin typeface="+mn-lt"/>
          <a:ea typeface="+mn-ea"/>
          <a:cs typeface="+mn-cs"/>
          <a:sym typeface="Helvetica"/>
        </a:defRPr>
      </a:lvl8pPr>
      <a:lvl9pPr algn="r" defTabSz="457200">
        <a:defRPr sz="1200">
          <a:solidFill>
            <a:schemeClr val="tx1"/>
          </a:solidFill>
          <a:uFill>
            <a:solidFill>
              <a:srgbClr val="007CA4"/>
            </a:solidFill>
          </a:uFill>
          <a:latin typeface="+mn-lt"/>
          <a:ea typeface="+mn-ea"/>
          <a:cs typeface="+mn-cs"/>
          <a:sym typeface="Helvetica"/>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6000" y="1602000"/>
            <a:ext cx="784844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userDrawn="1"/>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8" descr="optimus_main_logo_no_text_rgb.png"/>
          <p:cNvPicPr>
            <a:picLocks noChangeAspect="1"/>
          </p:cNvPicPr>
          <p:nvPr userDrawn="1"/>
        </p:nvPicPr>
        <p:blipFill>
          <a:blip r:embed="rId3" cstate="print"/>
          <a:stretch>
            <a:fillRect/>
          </a:stretch>
        </p:blipFill>
        <p:spPr>
          <a:xfrm>
            <a:off x="7854552" y="358662"/>
            <a:ext cx="749896" cy="774892"/>
          </a:xfrm>
          <a:prstGeom prst="rect">
            <a:avLst/>
          </a:prstGeom>
        </p:spPr>
      </p:pic>
      <p:sp>
        <p:nvSpPr>
          <p:cNvPr id="10" name="Content Placeholder 1"/>
          <p:cNvSpPr txBox="1">
            <a:spLocks/>
          </p:cNvSpPr>
          <p:nvPr userDrawn="1"/>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TOGETHER</a:t>
            </a:r>
          </a:p>
        </p:txBody>
      </p:sp>
      <p:sp>
        <p:nvSpPr>
          <p:cNvPr id="14" name="Title Placeholder 12"/>
          <p:cNvSpPr>
            <a:spLocks noGrp="1"/>
          </p:cNvSpPr>
          <p:nvPr>
            <p:ph type="title"/>
          </p:nvPr>
        </p:nvSpPr>
        <p:spPr>
          <a:xfrm>
            <a:off x="756000" y="860400"/>
            <a:ext cx="6192000" cy="57960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spcBef>
          <a:spcPct val="0"/>
        </a:spcBef>
        <a:buNone/>
        <a:defRPr sz="2400" kern="1200">
          <a:solidFill>
            <a:srgbClr val="414954"/>
          </a:solidFill>
          <a:latin typeface="Trebuchet MS" pitchFamily="34" charset="0"/>
          <a:ea typeface="+mj-ea"/>
          <a:cs typeface="+mj-cs"/>
        </a:defRPr>
      </a:lvl1pPr>
    </p:titleStyle>
    <p:bodyStyle>
      <a:lvl1pPr marL="342900" indent="-342900" algn="l" defTabSz="914400" rtl="0" eaLnBrk="1" latinLnBrk="0" hangingPunct="1">
        <a:spcBef>
          <a:spcPts val="0"/>
        </a:spcBef>
        <a:spcAft>
          <a:spcPts val="1400"/>
        </a:spcAft>
        <a:buClr>
          <a:srgbClr val="414954"/>
        </a:buClr>
        <a:buSzPct val="80000"/>
        <a:buFont typeface="Wingdings" pitchFamily="2" charset="2"/>
        <a:buChar char="¤"/>
        <a:defRPr sz="1400" kern="1200">
          <a:solidFill>
            <a:srgbClr val="414954"/>
          </a:solidFill>
          <a:latin typeface="Trebuchet MS" pitchFamily="34" charset="0"/>
          <a:ea typeface="+mn-ea"/>
          <a:cs typeface="+mn-cs"/>
        </a:defRPr>
      </a:lvl1pPr>
      <a:lvl2pPr marL="742950" indent="-28575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2pPr>
      <a:lvl3pPr marL="11430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3pPr>
      <a:lvl4pPr marL="16002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4pPr>
      <a:lvl5pPr marL="20574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witter.com/BusinessOE" TargetMode="External"/><Relationship Id="rId2" Type="http://schemas.openxmlformats.org/officeDocument/2006/relationships/hyperlink" Target="http://my.optimus-education.com/knowledge-centre/school-business-manag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0"/>
          <p:cNvSpPr/>
          <p:nvPr/>
        </p:nvSpPr>
        <p:spPr>
          <a:xfrm>
            <a:off x="0" y="4941168"/>
            <a:ext cx="9144000" cy="21544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algn="ctr" defTabSz="914400">
              <a:tabLst>
                <a:tab pos="228600" algn="l"/>
                <a:tab pos="952500" algn="l"/>
              </a:tabLst>
              <a:defRPr sz="1800">
                <a:solidFill>
                  <a:srgbClr val="000000"/>
                </a:solidFill>
                <a:uFillTx/>
              </a:defRPr>
            </a:pPr>
            <a:endParaRPr lang="en-GB" sz="1400" dirty="0">
              <a:solidFill>
                <a:schemeClr val="tx2"/>
              </a:solidFill>
              <a:latin typeface="Trebuchet MS" pitchFamily="34" charset="0"/>
            </a:endParaRPr>
          </a:p>
        </p:txBody>
      </p:sp>
      <p:sp>
        <p:nvSpPr>
          <p:cNvPr id="5" name="TextBox 4"/>
          <p:cNvSpPr txBox="1"/>
          <p:nvPr/>
        </p:nvSpPr>
        <p:spPr>
          <a:xfrm>
            <a:off x="0" y="2547244"/>
            <a:ext cx="9144000" cy="400110"/>
          </a:xfrm>
          <a:prstGeom prst="rect">
            <a:avLst/>
          </a:prstGeom>
          <a:noFill/>
        </p:spPr>
        <p:txBody>
          <a:bodyPr wrap="square" rtlCol="0">
            <a:spAutoFit/>
          </a:bodyPr>
          <a:lstStyle/>
          <a:p>
            <a:pPr algn="ctr" defTabSz="457200">
              <a:defRPr/>
            </a:pPr>
            <a:r>
              <a:rPr lang="en-GB" sz="2000" b="1" kern="0" dirty="0">
                <a:solidFill>
                  <a:srgbClr val="414954"/>
                </a:solidFill>
                <a:latin typeface="Trebuchet MS"/>
                <a:cs typeface="Trebuchet MS"/>
              </a:rPr>
              <a:t>Webinar</a:t>
            </a:r>
          </a:p>
        </p:txBody>
      </p:sp>
      <p:sp>
        <p:nvSpPr>
          <p:cNvPr id="6" name="Content Placeholder 1"/>
          <p:cNvSpPr txBox="1">
            <a:spLocks/>
          </p:cNvSpPr>
          <p:nvPr/>
        </p:nvSpPr>
        <p:spPr>
          <a:xfrm>
            <a:off x="1" y="3352580"/>
            <a:ext cx="9144000" cy="1538244"/>
          </a:xfrm>
          <a:prstGeom prst="rect">
            <a:avLst/>
          </a:prstGeom>
        </p:spPr>
        <p:txBody>
          <a:bodyPr wrap="none">
            <a:noAutofit/>
          </a:bodyPr>
          <a:lstStyle/>
          <a:p>
            <a:pPr lvl="0" algn="ctr" rtl="0">
              <a:defRPr/>
            </a:pPr>
            <a:r>
              <a:rPr lang="en-US" sz="2400" dirty="0">
                <a:solidFill>
                  <a:schemeClr val="tx2"/>
                </a:solidFill>
              </a:rPr>
              <a:t>Understanding and motivating your colleagues </a:t>
            </a:r>
          </a:p>
          <a:p>
            <a:pPr lvl="0" algn="ctr" rtl="0">
              <a:defRPr/>
            </a:pPr>
            <a:endParaRPr lang="en-GB" sz="2200" dirty="0">
              <a:solidFill>
                <a:srgbClr val="414954"/>
              </a:solidFill>
              <a:uFillTx/>
              <a:latin typeface="Trebuchet MS"/>
              <a:cs typeface="Trebuchet MS"/>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lang="en-GB" sz="1800" b="1" dirty="0">
                <a:solidFill>
                  <a:srgbClr val="414954"/>
                </a:solidFill>
                <a:uFillTx/>
                <a:latin typeface="Trebuchet MS"/>
                <a:cs typeface="Trebuchet MS"/>
              </a:rPr>
              <a:t>Russell Dalton</a:t>
            </a:r>
            <a:endParaRPr kumimoji="0" lang="en-GB" sz="1800" b="1" i="0" u="none" strike="noStrike" kern="0" cap="none" spc="0" normalizeH="0" baseline="0" noProof="0" dirty="0">
              <a:ln>
                <a:noFill/>
              </a:ln>
              <a:solidFill>
                <a:srgbClr val="414954"/>
              </a:solidFill>
              <a:effectLst/>
              <a:uLnTx/>
              <a:uFillTx/>
              <a:latin typeface="Trebuchet MS"/>
              <a:ea typeface="+mn-ea"/>
              <a:cs typeface="Trebuchet MS"/>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fontScale="90000"/>
          </a:bodyPr>
          <a:lstStyle/>
          <a:p>
            <a:pPr lvl="0"/>
            <a:r>
              <a:rPr lang="en-GB" dirty="0"/>
              <a:t>What kind of environment makes you the most comfortable?</a:t>
            </a:r>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6" name="Rectangle 5"/>
          <p:cNvSpPr/>
          <p:nvPr/>
        </p:nvSpPr>
        <p:spPr>
          <a:xfrm>
            <a:off x="755575" y="2079152"/>
            <a:ext cx="7632849" cy="4524315"/>
          </a:xfrm>
          <a:prstGeom prst="rect">
            <a:avLst/>
          </a:prstGeom>
        </p:spPr>
        <p:txBody>
          <a:bodyPr wrap="square" numCol="2">
            <a:spAutoFit/>
          </a:bodyPr>
          <a:lstStyle/>
          <a:p>
            <a:r>
              <a:rPr lang="en-GB" sz="1600" b="1" dirty="0">
                <a:solidFill>
                  <a:srgbClr val="000000"/>
                </a:solidFill>
                <a:latin typeface="+mj-lt"/>
              </a:rPr>
              <a:t>Judgers often: </a:t>
            </a:r>
          </a:p>
          <a:p>
            <a:endParaRPr lang="en-GB" sz="1600" b="1" dirty="0">
              <a:solidFill>
                <a:srgbClr val="000000"/>
              </a:solidFill>
              <a:latin typeface="+mj-lt"/>
            </a:endParaRPr>
          </a:p>
          <a:p>
            <a:r>
              <a:rPr lang="en-GB" sz="1600" dirty="0">
                <a:solidFill>
                  <a:srgbClr val="000000"/>
                </a:solidFill>
                <a:latin typeface="+mj-lt"/>
              </a:rPr>
              <a:t>•like to have things settled</a:t>
            </a:r>
          </a:p>
          <a:p>
            <a:r>
              <a:rPr lang="en-GB" sz="1600" dirty="0">
                <a:solidFill>
                  <a:srgbClr val="000000"/>
                </a:solidFill>
                <a:latin typeface="+mj-lt"/>
              </a:rPr>
              <a:t>•take responsibilities seriously</a:t>
            </a:r>
          </a:p>
          <a:p>
            <a:r>
              <a:rPr lang="en-GB" sz="1600" dirty="0">
                <a:solidFill>
                  <a:srgbClr val="000000"/>
                </a:solidFill>
                <a:latin typeface="+mj-lt"/>
              </a:rPr>
              <a:t>•pay attention to time &amp; are usually prompt</a:t>
            </a:r>
          </a:p>
          <a:p>
            <a:r>
              <a:rPr lang="en-GB" sz="1600" dirty="0">
                <a:solidFill>
                  <a:srgbClr val="000000"/>
                </a:solidFill>
                <a:latin typeface="+mj-lt"/>
              </a:rPr>
              <a:t>•prefer to finish projects</a:t>
            </a:r>
          </a:p>
          <a:p>
            <a:r>
              <a:rPr lang="en-GB" sz="1600" dirty="0">
                <a:solidFill>
                  <a:srgbClr val="000000"/>
                </a:solidFill>
                <a:latin typeface="+mj-lt"/>
              </a:rPr>
              <a:t>•work first, play later</a:t>
            </a:r>
          </a:p>
          <a:p>
            <a:r>
              <a:rPr lang="en-GB" sz="1600" dirty="0">
                <a:solidFill>
                  <a:srgbClr val="000000"/>
                </a:solidFill>
                <a:latin typeface="+mj-lt"/>
              </a:rPr>
              <a:t>•seek closure</a:t>
            </a:r>
          </a:p>
          <a:p>
            <a:r>
              <a:rPr lang="en-GB" sz="1600" dirty="0">
                <a:solidFill>
                  <a:srgbClr val="000000"/>
                </a:solidFill>
                <a:latin typeface="+mj-lt"/>
              </a:rPr>
              <a:t>•see the need for most rules</a:t>
            </a:r>
          </a:p>
          <a:p>
            <a:r>
              <a:rPr lang="en-GB" sz="1600" dirty="0">
                <a:solidFill>
                  <a:srgbClr val="000000"/>
                </a:solidFill>
                <a:latin typeface="+mj-lt"/>
              </a:rPr>
              <a:t>•like to make &amp; stick with plans</a:t>
            </a:r>
          </a:p>
          <a:p>
            <a:r>
              <a:rPr lang="en-GB" sz="1600" dirty="0">
                <a:solidFill>
                  <a:srgbClr val="000000"/>
                </a:solidFill>
                <a:latin typeface="+mj-lt"/>
              </a:rPr>
              <a:t>•find comfort in schedules.</a:t>
            </a:r>
          </a:p>
          <a:p>
            <a:r>
              <a:rPr lang="en-GB" sz="1600" dirty="0">
                <a:solidFill>
                  <a:srgbClr val="000000"/>
                </a:solidFill>
                <a:latin typeface="+mj-lt"/>
              </a:rPr>
              <a:t> 											</a:t>
            </a:r>
          </a:p>
          <a:p>
            <a:r>
              <a:rPr lang="en-GB" sz="1600" dirty="0">
                <a:solidFill>
                  <a:srgbClr val="000000"/>
                </a:solidFill>
                <a:latin typeface="+mj-lt"/>
              </a:rPr>
              <a:t>		</a:t>
            </a:r>
          </a:p>
          <a:p>
            <a:endParaRPr lang="en-GB" sz="1600" dirty="0">
              <a:solidFill>
                <a:srgbClr val="000000"/>
              </a:solidFill>
              <a:latin typeface="+mj-lt"/>
            </a:endParaRPr>
          </a:p>
          <a:p>
            <a:r>
              <a:rPr lang="en-GB" sz="1600" dirty="0">
                <a:solidFill>
                  <a:srgbClr val="000000"/>
                </a:solidFill>
                <a:latin typeface="+mj-lt"/>
              </a:rPr>
              <a:t>															</a:t>
            </a:r>
          </a:p>
          <a:p>
            <a:r>
              <a:rPr lang="en-GB" sz="1600" dirty="0">
                <a:solidFill>
                  <a:srgbClr val="000000"/>
                </a:solidFill>
                <a:latin typeface="+mj-lt"/>
              </a:rPr>
              <a:t> </a:t>
            </a:r>
            <a:r>
              <a:rPr lang="en-GB" sz="1600" b="1" dirty="0">
                <a:solidFill>
                  <a:srgbClr val="000000"/>
                </a:solidFill>
                <a:latin typeface="+mj-lt"/>
              </a:rPr>
              <a:t>Perceivers often: </a:t>
            </a:r>
          </a:p>
          <a:p>
            <a:endParaRPr lang="en-GB" sz="1600" b="1" dirty="0">
              <a:solidFill>
                <a:srgbClr val="000000"/>
              </a:solidFill>
              <a:latin typeface="+mj-lt"/>
            </a:endParaRPr>
          </a:p>
          <a:p>
            <a:r>
              <a:rPr lang="en-GB" sz="1600" dirty="0">
                <a:solidFill>
                  <a:srgbClr val="000000"/>
                </a:solidFill>
                <a:latin typeface="+mj-lt"/>
              </a:rPr>
              <a:t>•like to keep their options open</a:t>
            </a:r>
          </a:p>
          <a:p>
            <a:r>
              <a:rPr lang="en-GB" sz="1600" dirty="0">
                <a:solidFill>
                  <a:srgbClr val="000000"/>
                </a:solidFill>
                <a:latin typeface="+mj-lt"/>
              </a:rPr>
              <a:t>•are playful and casual</a:t>
            </a:r>
          </a:p>
          <a:p>
            <a:r>
              <a:rPr lang="en-GB" sz="1600" dirty="0">
                <a:solidFill>
                  <a:srgbClr val="000000"/>
                </a:solidFill>
                <a:latin typeface="+mj-lt"/>
              </a:rPr>
              <a:t>•are less aware of time and may run late</a:t>
            </a:r>
          </a:p>
          <a:p>
            <a:r>
              <a:rPr lang="en-GB" sz="1600" dirty="0">
                <a:solidFill>
                  <a:srgbClr val="000000"/>
                </a:solidFill>
                <a:latin typeface="+mj-lt"/>
              </a:rPr>
              <a:t>•prefer to start projects</a:t>
            </a:r>
          </a:p>
          <a:p>
            <a:r>
              <a:rPr lang="en-GB" sz="1600" dirty="0">
                <a:solidFill>
                  <a:srgbClr val="000000"/>
                </a:solidFill>
                <a:latin typeface="+mj-lt"/>
              </a:rPr>
              <a:t>•play first, work later</a:t>
            </a:r>
          </a:p>
          <a:p>
            <a:r>
              <a:rPr lang="en-GB" sz="1600" dirty="0">
                <a:solidFill>
                  <a:srgbClr val="000000"/>
                </a:solidFill>
                <a:latin typeface="+mj-lt"/>
              </a:rPr>
              <a:t>•may have difficulty making some decisions</a:t>
            </a:r>
          </a:p>
          <a:p>
            <a:r>
              <a:rPr lang="en-GB" sz="1600" dirty="0">
                <a:solidFill>
                  <a:srgbClr val="000000"/>
                </a:solidFill>
                <a:latin typeface="+mj-lt"/>
              </a:rPr>
              <a:t>•question the need for many rules</a:t>
            </a:r>
          </a:p>
          <a:p>
            <a:r>
              <a:rPr lang="en-GB" sz="1600" dirty="0">
                <a:solidFill>
                  <a:srgbClr val="000000"/>
                </a:solidFill>
                <a:latin typeface="+mj-lt"/>
              </a:rPr>
              <a:t>•like to keep plans flexible</a:t>
            </a:r>
          </a:p>
          <a:p>
            <a:r>
              <a:rPr lang="en-GB" sz="1600" dirty="0">
                <a:solidFill>
                  <a:srgbClr val="000000"/>
                </a:solidFill>
                <a:latin typeface="+mj-lt"/>
              </a:rPr>
              <a:t>•want the freedom to be spontaneous.</a:t>
            </a: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p:txBody>
      </p:sp>
    </p:spTree>
    <p:extLst>
      <p:ext uri="{BB962C8B-B14F-4D97-AF65-F5344CB8AC3E}">
        <p14:creationId xmlns:p14="http://schemas.microsoft.com/office/powerpoint/2010/main" val="184377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stretch>
            <a:fillRect/>
          </a:stretch>
        </p:blipFill>
        <p:spPr>
          <a:xfrm>
            <a:off x="1385312" y="188639"/>
            <a:ext cx="5549831" cy="5904657"/>
          </a:xfrm>
          <a:prstGeom prst="rect">
            <a:avLst/>
          </a:prstGeom>
        </p:spPr>
      </p:pic>
    </p:spTree>
    <p:extLst>
      <p:ext uri="{BB962C8B-B14F-4D97-AF65-F5344CB8AC3E}">
        <p14:creationId xmlns:p14="http://schemas.microsoft.com/office/powerpoint/2010/main" val="83367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a:bodyPr>
          <a:lstStyle/>
          <a:p>
            <a:pPr lvl="0"/>
            <a:r>
              <a:rPr lang="en-US" dirty="0"/>
              <a:t>In summary</a:t>
            </a:r>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5" name="TextBox 4"/>
          <p:cNvSpPr txBox="1"/>
          <p:nvPr/>
        </p:nvSpPr>
        <p:spPr>
          <a:xfrm>
            <a:off x="759804" y="2060848"/>
            <a:ext cx="7920880" cy="2862322"/>
          </a:xfrm>
          <a:prstGeom prst="rect">
            <a:avLst/>
          </a:prstGeom>
          <a:noFill/>
        </p:spPr>
        <p:txBody>
          <a:bodyPr wrap="square" rtlCol="0">
            <a:spAutoFit/>
          </a:bodyPr>
          <a:lstStyle/>
          <a:p>
            <a:endParaRPr lang="en-GB" sz="2000" i="1" dirty="0">
              <a:solidFill>
                <a:srgbClr val="000000"/>
              </a:solidFill>
              <a:latin typeface="+mj-lt"/>
            </a:endParaRPr>
          </a:p>
          <a:p>
            <a:r>
              <a:rPr lang="en-GB" sz="2000" i="1" dirty="0">
                <a:solidFill>
                  <a:srgbClr val="000000"/>
                </a:solidFill>
                <a:latin typeface="+mj-lt"/>
              </a:rPr>
              <a:t>Working on your emotional intelligence could well be the most important aspect of your personal development.</a:t>
            </a:r>
          </a:p>
          <a:p>
            <a:endParaRPr lang="en-GB" sz="2000" i="1" dirty="0">
              <a:solidFill>
                <a:srgbClr val="000000"/>
              </a:solidFill>
              <a:latin typeface="+mj-lt"/>
            </a:endParaRPr>
          </a:p>
          <a:p>
            <a:r>
              <a:rPr lang="en-GB" sz="2000" i="1" dirty="0">
                <a:solidFill>
                  <a:srgbClr val="000000"/>
                </a:solidFill>
                <a:latin typeface="+mj-lt"/>
              </a:rPr>
              <a:t>Research has shown that people with higher levels of emotional intelligence enjoy more satisfying and successful careers and relationships.  If you think about ways to enhance your EI, you are likely to become more interesting and attractive to others, and you will also give your self-esteem a boost.</a:t>
            </a:r>
          </a:p>
        </p:txBody>
      </p:sp>
    </p:spTree>
    <p:extLst>
      <p:ext uri="{BB962C8B-B14F-4D97-AF65-F5344CB8AC3E}">
        <p14:creationId xmlns:p14="http://schemas.microsoft.com/office/powerpoint/2010/main" val="154614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stretch>
            <a:fillRect/>
          </a:stretch>
        </p:blipFill>
        <p:spPr>
          <a:xfrm>
            <a:off x="570880" y="1029334"/>
            <a:ext cx="7313488" cy="4863471"/>
          </a:xfrm>
          <a:prstGeom prst="rect">
            <a:avLst/>
          </a:prstGeom>
        </p:spPr>
      </p:pic>
    </p:spTree>
    <p:extLst>
      <p:ext uri="{BB962C8B-B14F-4D97-AF65-F5344CB8AC3E}">
        <p14:creationId xmlns:p14="http://schemas.microsoft.com/office/powerpoint/2010/main" val="258313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9550" y="1844824"/>
            <a:ext cx="8683625" cy="3744416"/>
          </a:xfrm>
          <a:prstGeom prst="rect">
            <a:avLst/>
          </a:prstGeom>
        </p:spPr>
        <p:txBody>
          <a:bodyPr/>
          <a:lstStyle/>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2000" b="1" i="0" u="none" strike="noStrike" kern="1200" cap="none" spc="0" normalizeH="0" baseline="0" noProof="0" dirty="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1400" b="0" i="0" u="none" strike="noStrike" kern="1200" cap="none" spc="0" normalizeH="0" baseline="0" noProof="0" dirty="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kumimoji="0" lang="en-GB" sz="1600" b="0" i="0" u="none" strike="noStrike" kern="1200" cap="none" spc="0" normalizeH="0" baseline="0" noProof="0" dirty="0">
                <a:ln>
                  <a:noFill/>
                </a:ln>
                <a:solidFill>
                  <a:srgbClr val="414954"/>
                </a:solidFill>
                <a:effectLst/>
                <a:uLnTx/>
                <a:uFillTx/>
                <a:latin typeface="Trebuchet MS" pitchFamily="34" charset="0"/>
                <a:ea typeface="+mn-ea"/>
                <a:cs typeface="+mn-cs"/>
              </a:rPr>
              <a:t>Find more resources at: </a:t>
            </a: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lang="en-GB" sz="1600" kern="1200" dirty="0">
                <a:solidFill>
                  <a:srgbClr val="399DDC"/>
                </a:solidFill>
                <a:uFillTx/>
                <a:latin typeface="Trebuchet MS" pitchFamily="34" charset="0"/>
                <a:hlinkClick r:id="rId2"/>
              </a:rPr>
              <a:t>http://my.optimus-education.com/knowledge-centre/school-business-management</a:t>
            </a:r>
            <a:endParaRPr lang="en-GB" sz="1600" kern="1200" dirty="0">
              <a:solidFill>
                <a:srgbClr val="399DDC"/>
              </a:solidFill>
              <a:uFillTx/>
              <a:latin typeface="Trebuchet MS" pitchFamily="34" charset="0"/>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kumimoji="0" lang="en-GB" sz="1600" b="0" i="0" u="none" strike="noStrike" kern="1200" cap="none" spc="0" normalizeH="0" baseline="0" noProof="0" dirty="0">
                <a:ln>
                  <a:noFill/>
                </a:ln>
                <a:solidFill>
                  <a:srgbClr val="414954"/>
                </a:solidFill>
                <a:effectLst/>
                <a:uLnTx/>
                <a:uFillTx/>
                <a:latin typeface="Trebuchet MS" pitchFamily="34" charset="0"/>
                <a:ea typeface="+mn-ea"/>
                <a:cs typeface="+mn-cs"/>
              </a:rPr>
              <a:t>Follow us on Twitter:</a:t>
            </a:r>
            <a:r>
              <a:rPr kumimoji="0" lang="en-GB" sz="1600" b="0" i="0" u="none" strike="noStrike" kern="1200" cap="none" spc="0" normalizeH="0" noProof="0" dirty="0">
                <a:ln>
                  <a:noFill/>
                </a:ln>
                <a:solidFill>
                  <a:srgbClr val="414954"/>
                </a:solidFill>
                <a:effectLst/>
                <a:uLnTx/>
                <a:uFillTx/>
                <a:latin typeface="Trebuchet MS" pitchFamily="34" charset="0"/>
                <a:ea typeface="+mn-ea"/>
                <a:cs typeface="+mn-cs"/>
              </a:rPr>
              <a:t> </a:t>
            </a:r>
            <a:r>
              <a:rPr lang="en-GB" sz="1600" kern="1200" dirty="0">
                <a:solidFill>
                  <a:srgbClr val="414954"/>
                </a:solidFill>
                <a:uFillTx/>
                <a:latin typeface="Trebuchet MS" pitchFamily="34" charset="0"/>
                <a:hlinkClick r:id="rId3"/>
              </a:rPr>
              <a:t>@</a:t>
            </a:r>
            <a:r>
              <a:rPr lang="en-GB" sz="1600" kern="1200" dirty="0" err="1">
                <a:solidFill>
                  <a:srgbClr val="414954"/>
                </a:solidFill>
                <a:uFillTx/>
                <a:latin typeface="Trebuchet MS" pitchFamily="34" charset="0"/>
                <a:hlinkClick r:id="rId3"/>
              </a:rPr>
              <a:t>BusinessOE</a:t>
            </a:r>
            <a:endParaRPr kumimoji="0" lang="en-GB" sz="1400" b="0" i="0" u="none" strike="noStrike" kern="1200" cap="none" spc="0" normalizeH="0" baseline="0" noProof="0" dirty="0">
              <a:ln>
                <a:noFill/>
              </a:ln>
              <a:solidFill>
                <a:srgbClr val="414954"/>
              </a:solidFill>
              <a:effectLst/>
              <a:uLnTx/>
              <a:uFillTx/>
              <a:latin typeface="Trebuchet MS" pitchFamily="34" charset="0"/>
              <a:ea typeface="+mn-ea"/>
              <a:cs typeface="+mn-cs"/>
            </a:endParaRPr>
          </a:p>
        </p:txBody>
      </p:sp>
      <p:sp>
        <p:nvSpPr>
          <p:cNvPr id="6" name="Rectangle 5"/>
          <p:cNvSpPr/>
          <p:nvPr/>
        </p:nvSpPr>
        <p:spPr>
          <a:xfrm>
            <a:off x="-20638" y="2204864"/>
            <a:ext cx="9144000" cy="400110"/>
          </a:xfrm>
          <a:prstGeom prst="rect">
            <a:avLst/>
          </a:prstGeom>
        </p:spPr>
        <p:txBody>
          <a:bodyPr wrap="square">
            <a:spAutoFit/>
          </a:bodyPr>
          <a:lstStyle/>
          <a:p>
            <a:pPr algn="ctr">
              <a:buNone/>
            </a:pPr>
            <a:r>
              <a:rPr lang="en-GB" sz="2000" b="1" spc="300" dirty="0">
                <a:solidFill>
                  <a:srgbClr val="414954"/>
                </a:solidFill>
                <a:latin typeface="Trebuchet MS"/>
                <a:cs typeface="Trebuchet MS"/>
              </a:rPr>
              <a:t>Questions &amp; Answers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fontScale="90000"/>
          </a:bodyPr>
          <a:lstStyle/>
          <a:p>
            <a:pPr lvl="0"/>
            <a:r>
              <a:rPr lang="en-US" dirty="0"/>
              <a:t>What is emotional intelligence – and why does it matter?</a:t>
            </a:r>
            <a:endParaRPr lang="en-GB"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5" name="TextBox 4"/>
          <p:cNvSpPr txBox="1"/>
          <p:nvPr/>
        </p:nvSpPr>
        <p:spPr>
          <a:xfrm>
            <a:off x="827584" y="2204864"/>
            <a:ext cx="7488832" cy="3293209"/>
          </a:xfrm>
          <a:prstGeom prst="rect">
            <a:avLst/>
          </a:prstGeom>
          <a:noFill/>
        </p:spPr>
        <p:txBody>
          <a:bodyPr wrap="square" rtlCol="0">
            <a:spAutoFit/>
          </a:bodyPr>
          <a:lstStyle/>
          <a:p>
            <a:r>
              <a:rPr lang="en-US" sz="1600" dirty="0">
                <a:solidFill>
                  <a:srgbClr val="000000"/>
                </a:solidFill>
                <a:latin typeface="+mj-lt"/>
              </a:rPr>
              <a:t>Learning objectives</a:t>
            </a:r>
          </a:p>
          <a:p>
            <a:endParaRPr lang="en-US" sz="1600" dirty="0">
              <a:solidFill>
                <a:srgbClr val="000000"/>
              </a:solidFill>
              <a:latin typeface="+mj-lt"/>
            </a:endParaRPr>
          </a:p>
          <a:p>
            <a:pPr marL="171450" lvl="4" indent="-171450">
              <a:buFont typeface="Arial" panose="020B0604020202020204" pitchFamily="34" charset="0"/>
              <a:buChar char="•"/>
            </a:pPr>
            <a:r>
              <a:rPr lang="en-US" sz="1600" dirty="0">
                <a:solidFill>
                  <a:srgbClr val="000000"/>
                </a:solidFill>
                <a:latin typeface="+mj-lt"/>
              </a:rPr>
              <a:t>Understand the personal and professional benefits of emotional intelligence (or EQ).</a:t>
            </a:r>
          </a:p>
          <a:p>
            <a:pPr marL="171450" lvl="4" indent="-171450">
              <a:buFont typeface="Arial" panose="020B0604020202020204" pitchFamily="34" charset="0"/>
              <a:buChar char="•"/>
            </a:pPr>
            <a:endParaRPr lang="en-US" sz="1600" dirty="0">
              <a:solidFill>
                <a:srgbClr val="000000"/>
              </a:solidFill>
              <a:latin typeface="+mj-lt"/>
            </a:endParaRPr>
          </a:p>
          <a:p>
            <a:pPr marL="171450" lvl="4" indent="-171450">
              <a:buFont typeface="Arial" panose="020B0604020202020204" pitchFamily="34" charset="0"/>
              <a:buChar char="•"/>
            </a:pPr>
            <a:r>
              <a:rPr lang="en-US" sz="1600" dirty="0">
                <a:solidFill>
                  <a:srgbClr val="000000"/>
                </a:solidFill>
                <a:latin typeface="+mj-lt"/>
              </a:rPr>
              <a:t>Increase awareness of ‘personality types’ and how responding differently to different types can improve performance and relationships within a team. </a:t>
            </a:r>
          </a:p>
          <a:p>
            <a:pPr marL="171450" lvl="4" indent="-171450">
              <a:buFont typeface="Arial" panose="020B0604020202020204" pitchFamily="34" charset="0"/>
              <a:buChar char="•"/>
            </a:pPr>
            <a:endParaRPr lang="en-US" sz="1600" dirty="0">
              <a:solidFill>
                <a:srgbClr val="000000"/>
              </a:solidFill>
              <a:latin typeface="+mj-lt"/>
            </a:endParaRPr>
          </a:p>
          <a:p>
            <a:pPr marL="171450" lvl="4" indent="-171450">
              <a:buFont typeface="Arial" panose="020B0604020202020204" pitchFamily="34" charset="0"/>
              <a:buChar char="•"/>
            </a:pPr>
            <a:r>
              <a:rPr lang="en-US" sz="1600" dirty="0">
                <a:solidFill>
                  <a:srgbClr val="000000"/>
                </a:solidFill>
                <a:latin typeface="+mj-lt"/>
              </a:rPr>
              <a:t>Become more self-aware as to your own preferred </a:t>
            </a:r>
            <a:r>
              <a:rPr lang="en-US" sz="1600" dirty="0" err="1">
                <a:solidFill>
                  <a:srgbClr val="000000"/>
                </a:solidFill>
                <a:latin typeface="+mj-lt"/>
              </a:rPr>
              <a:t>behaviours</a:t>
            </a:r>
            <a:r>
              <a:rPr lang="en-US" sz="1600" dirty="0">
                <a:solidFill>
                  <a:srgbClr val="000000"/>
                </a:solidFill>
                <a:latin typeface="+mj-lt"/>
              </a:rPr>
              <a:t> and styles and how that may influence others.</a:t>
            </a:r>
          </a:p>
          <a:p>
            <a:pPr marL="171450" lvl="4" indent="-171450">
              <a:buFont typeface="Arial" panose="020B0604020202020204" pitchFamily="34" charset="0"/>
              <a:buChar char="•"/>
            </a:pPr>
            <a:endParaRPr lang="en-US" sz="1600" dirty="0">
              <a:solidFill>
                <a:srgbClr val="000000"/>
              </a:solidFill>
              <a:latin typeface="+mj-lt"/>
            </a:endParaRPr>
          </a:p>
          <a:p>
            <a:pPr marL="171450" lvl="4" indent="-171450">
              <a:buFont typeface="Arial" panose="020B0604020202020204" pitchFamily="34" charset="0"/>
              <a:buChar char="•"/>
            </a:pPr>
            <a:r>
              <a:rPr lang="en-US" sz="1600" dirty="0">
                <a:solidFill>
                  <a:srgbClr val="000000"/>
                </a:solidFill>
                <a:latin typeface="+mj-lt"/>
              </a:rPr>
              <a:t>Be better equipped to perform under pressure and get results from your colleagues and team.</a:t>
            </a:r>
          </a:p>
        </p:txBody>
      </p:sp>
    </p:spTree>
    <p:extLst>
      <p:ext uri="{BB962C8B-B14F-4D97-AF65-F5344CB8AC3E}">
        <p14:creationId xmlns:p14="http://schemas.microsoft.com/office/powerpoint/2010/main" val="249403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fontScale="90000"/>
          </a:bodyPr>
          <a:lstStyle/>
          <a:p>
            <a:pPr lvl="0"/>
            <a:r>
              <a:rPr lang="en-US" dirty="0"/>
              <a:t>What is emotional intelligence – and why does it matter?</a:t>
            </a:r>
            <a:endParaRPr lang="en-GB"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5" name="TextBox 4"/>
          <p:cNvSpPr txBox="1"/>
          <p:nvPr/>
        </p:nvSpPr>
        <p:spPr>
          <a:xfrm>
            <a:off x="761582" y="2348880"/>
            <a:ext cx="7920880" cy="3539430"/>
          </a:xfrm>
          <a:prstGeom prst="rect">
            <a:avLst/>
          </a:prstGeom>
          <a:noFill/>
        </p:spPr>
        <p:txBody>
          <a:bodyPr wrap="square" rtlCol="0">
            <a:spAutoFit/>
          </a:bodyPr>
          <a:lstStyle/>
          <a:p>
            <a:r>
              <a:rPr lang="en-US" sz="3200" i="1" dirty="0">
                <a:solidFill>
                  <a:srgbClr val="000000"/>
                </a:solidFill>
                <a:latin typeface="+mj-lt"/>
              </a:rPr>
              <a:t>“The capacity for </a:t>
            </a:r>
            <a:r>
              <a:rPr lang="en-US" sz="3200" i="1" dirty="0" err="1">
                <a:solidFill>
                  <a:srgbClr val="000000"/>
                </a:solidFill>
                <a:latin typeface="+mj-lt"/>
              </a:rPr>
              <a:t>recognising</a:t>
            </a:r>
            <a:r>
              <a:rPr lang="en-US" sz="3200" i="1" dirty="0">
                <a:solidFill>
                  <a:srgbClr val="000000"/>
                </a:solidFill>
                <a:latin typeface="+mj-lt"/>
              </a:rPr>
              <a:t> our own feelings and those of others for motivating ourselves, and for managing emotions well in ourselves and in our relationships”.</a:t>
            </a:r>
            <a:r>
              <a:rPr lang="en-US" sz="3200" dirty="0">
                <a:solidFill>
                  <a:srgbClr val="000000"/>
                </a:solidFill>
                <a:latin typeface="+mj-lt"/>
              </a:rPr>
              <a:t>	</a:t>
            </a:r>
          </a:p>
          <a:p>
            <a:endParaRPr lang="en-US" sz="3200" dirty="0">
              <a:solidFill>
                <a:srgbClr val="000000"/>
              </a:solidFill>
              <a:latin typeface="+mj-lt"/>
            </a:endParaRPr>
          </a:p>
          <a:p>
            <a:r>
              <a:rPr lang="en-US" sz="3200" dirty="0">
                <a:solidFill>
                  <a:srgbClr val="000000"/>
                </a:solidFill>
                <a:latin typeface="+mj-lt"/>
              </a:rPr>
              <a:t>Daniel Goleman</a:t>
            </a:r>
          </a:p>
        </p:txBody>
      </p:sp>
    </p:spTree>
    <p:extLst>
      <p:ext uri="{BB962C8B-B14F-4D97-AF65-F5344CB8AC3E}">
        <p14:creationId xmlns:p14="http://schemas.microsoft.com/office/powerpoint/2010/main" val="61015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fontScale="90000"/>
          </a:bodyPr>
          <a:lstStyle/>
          <a:p>
            <a:pPr lvl="0"/>
            <a:r>
              <a:rPr lang="en-US" dirty="0"/>
              <a:t>What is emotional intelligence – and why does it matter?</a:t>
            </a:r>
            <a:endParaRPr lang="en-GB"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5" name="TextBox 4"/>
          <p:cNvSpPr txBox="1"/>
          <p:nvPr/>
        </p:nvSpPr>
        <p:spPr>
          <a:xfrm>
            <a:off x="4466494" y="2924944"/>
            <a:ext cx="3874293" cy="2031325"/>
          </a:xfrm>
          <a:prstGeom prst="rect">
            <a:avLst/>
          </a:prstGeom>
          <a:noFill/>
        </p:spPr>
        <p:txBody>
          <a:bodyPr wrap="square" rtlCol="0">
            <a:spAutoFit/>
          </a:bodyPr>
          <a:lstStyle/>
          <a:p>
            <a:r>
              <a:rPr lang="en-US" sz="1400" i="1" dirty="0">
                <a:solidFill>
                  <a:srgbClr val="000000"/>
                </a:solidFill>
                <a:latin typeface="+mj-lt"/>
              </a:rPr>
              <a:t>Out of 20,000+ employees over a 3 year period.  Of those who fail:</a:t>
            </a:r>
          </a:p>
          <a:p>
            <a:pPr marL="171450" lvl="3" indent="-171450">
              <a:buFont typeface="Arial" panose="020B0604020202020204" pitchFamily="34" charset="0"/>
              <a:buChar char="•"/>
            </a:pPr>
            <a:r>
              <a:rPr lang="en-US" sz="1400" i="1" dirty="0">
                <a:solidFill>
                  <a:srgbClr val="000000"/>
                </a:solidFill>
                <a:latin typeface="+mj-lt"/>
              </a:rPr>
              <a:t>26% fail because they can’t learn from feedback</a:t>
            </a:r>
          </a:p>
          <a:p>
            <a:pPr marL="171450" lvl="1" indent="-171450">
              <a:buFont typeface="Arial" panose="020B0604020202020204" pitchFamily="34" charset="0"/>
              <a:buChar char="•"/>
            </a:pPr>
            <a:r>
              <a:rPr lang="en-US" sz="1400" i="1" dirty="0">
                <a:solidFill>
                  <a:srgbClr val="000000"/>
                </a:solidFill>
                <a:latin typeface="+mj-lt"/>
              </a:rPr>
              <a:t>23% fail because they cannot understand and manage emotions</a:t>
            </a:r>
          </a:p>
          <a:p>
            <a:pPr marL="171450" lvl="1" indent="-171450">
              <a:buFont typeface="Arial" panose="020B0604020202020204" pitchFamily="34" charset="0"/>
              <a:buChar char="•"/>
            </a:pPr>
            <a:r>
              <a:rPr lang="en-US" sz="1400" i="1" dirty="0">
                <a:solidFill>
                  <a:srgbClr val="000000"/>
                </a:solidFill>
                <a:latin typeface="+mj-lt"/>
              </a:rPr>
              <a:t>11% fail because they lack key technical skills</a:t>
            </a:r>
          </a:p>
          <a:p>
            <a:pPr algn="r"/>
            <a:r>
              <a:rPr lang="en-US" sz="1100" i="1" dirty="0" err="1">
                <a:solidFill>
                  <a:srgbClr val="000000"/>
                </a:solidFill>
                <a:latin typeface="+mj-lt"/>
              </a:rPr>
              <a:t>Havard</a:t>
            </a:r>
            <a:r>
              <a:rPr lang="en-US" sz="1100" i="1" dirty="0">
                <a:solidFill>
                  <a:srgbClr val="000000"/>
                </a:solidFill>
                <a:latin typeface="+mj-lt"/>
              </a:rPr>
              <a:t> Business Review 2002</a:t>
            </a:r>
            <a:endParaRPr lang="en-US" sz="1100" dirty="0">
              <a:solidFill>
                <a:srgbClr val="000000"/>
              </a:solidFill>
              <a:latin typeface="+mj-lt"/>
            </a:endParaRPr>
          </a:p>
        </p:txBody>
      </p:sp>
      <p:pic>
        <p:nvPicPr>
          <p:cNvPr id="6" name="Picture 5"/>
          <p:cNvPicPr>
            <a:picLocks noChangeAspect="1"/>
          </p:cNvPicPr>
          <p:nvPr/>
        </p:nvPicPr>
        <p:blipFill>
          <a:blip r:embed="rId3"/>
          <a:stretch>
            <a:fillRect/>
          </a:stretch>
        </p:blipFill>
        <p:spPr>
          <a:xfrm>
            <a:off x="304776" y="2197850"/>
            <a:ext cx="4161718" cy="3124550"/>
          </a:xfrm>
          <a:prstGeom prst="rect">
            <a:avLst/>
          </a:prstGeom>
        </p:spPr>
      </p:pic>
    </p:spTree>
    <p:extLst>
      <p:ext uri="{BB962C8B-B14F-4D97-AF65-F5344CB8AC3E}">
        <p14:creationId xmlns:p14="http://schemas.microsoft.com/office/powerpoint/2010/main" val="329257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5" y="833176"/>
            <a:ext cx="6192000" cy="579600"/>
          </a:xfrm>
        </p:spPr>
        <p:txBody>
          <a:bodyPr>
            <a:normAutofit fontScale="90000"/>
          </a:bodyPr>
          <a:lstStyle/>
          <a:p>
            <a:pPr lvl="0"/>
            <a:r>
              <a:rPr lang="en-US" dirty="0"/>
              <a:t>What is emotional intelligence – and why does it matter?</a:t>
            </a:r>
            <a:endParaRPr lang="en-GB"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13" name="Oval 12"/>
          <p:cNvSpPr/>
          <p:nvPr/>
        </p:nvSpPr>
        <p:spPr>
          <a:xfrm>
            <a:off x="2195736" y="2132856"/>
            <a:ext cx="3600400" cy="3528392"/>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Connector 8"/>
          <p:cNvSpPr/>
          <p:nvPr/>
        </p:nvSpPr>
        <p:spPr>
          <a:xfrm>
            <a:off x="4781347" y="2650650"/>
            <a:ext cx="1444482" cy="1409422"/>
          </a:xfrm>
          <a:prstGeom prst="flowChartConnector">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Motivation</a:t>
            </a:r>
          </a:p>
        </p:txBody>
      </p:sp>
      <p:sp>
        <p:nvSpPr>
          <p:cNvPr id="10" name="Flowchart: Connector 9"/>
          <p:cNvSpPr/>
          <p:nvPr/>
        </p:nvSpPr>
        <p:spPr>
          <a:xfrm>
            <a:off x="1682296" y="2673963"/>
            <a:ext cx="1444482" cy="1409422"/>
          </a:xfrm>
          <a:prstGeom prst="flowChartConnector">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Self -regulation</a:t>
            </a:r>
          </a:p>
        </p:txBody>
      </p:sp>
      <p:sp>
        <p:nvSpPr>
          <p:cNvPr id="11" name="Flowchart: Connector 10"/>
          <p:cNvSpPr/>
          <p:nvPr/>
        </p:nvSpPr>
        <p:spPr>
          <a:xfrm>
            <a:off x="1991890" y="4590772"/>
            <a:ext cx="1444482" cy="1409422"/>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Social skills</a:t>
            </a:r>
          </a:p>
        </p:txBody>
      </p:sp>
      <p:sp>
        <p:nvSpPr>
          <p:cNvPr id="12" name="Flowchart: Connector 11"/>
          <p:cNvSpPr/>
          <p:nvPr/>
        </p:nvSpPr>
        <p:spPr>
          <a:xfrm>
            <a:off x="4500071" y="4613436"/>
            <a:ext cx="1444481" cy="1409422"/>
          </a:xfrm>
          <a:prstGeom prst="flowChartConnector">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Empathy</a:t>
            </a:r>
          </a:p>
        </p:txBody>
      </p:sp>
      <p:sp>
        <p:nvSpPr>
          <p:cNvPr id="8" name="Flowchart: Connector 7"/>
          <p:cNvSpPr/>
          <p:nvPr/>
        </p:nvSpPr>
        <p:spPr>
          <a:xfrm>
            <a:off x="3269412" y="1440000"/>
            <a:ext cx="1453047" cy="1409422"/>
          </a:xfrm>
          <a:prstGeom prst="flowChartConnector">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Self -awareness</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261877" y="3010263"/>
            <a:ext cx="1401283" cy="1208840"/>
          </a:xfrm>
          <a:prstGeom prst="rect">
            <a:avLst/>
          </a:prstGeom>
        </p:spPr>
      </p:pic>
      <p:sp>
        <p:nvSpPr>
          <p:cNvPr id="15" name="TextBox 14"/>
          <p:cNvSpPr txBox="1"/>
          <p:nvPr/>
        </p:nvSpPr>
        <p:spPr>
          <a:xfrm>
            <a:off x="3288855" y="4315325"/>
            <a:ext cx="1321913" cy="461665"/>
          </a:xfrm>
          <a:prstGeom prst="rect">
            <a:avLst/>
          </a:prstGeom>
          <a:noFill/>
        </p:spPr>
        <p:txBody>
          <a:bodyPr wrap="square" rtlCol="0">
            <a:spAutoFit/>
          </a:bodyPr>
          <a:lstStyle/>
          <a:p>
            <a:pPr algn="ctr"/>
            <a:r>
              <a:rPr lang="en-GB" b="1" dirty="0">
                <a:solidFill>
                  <a:srgbClr val="000000"/>
                </a:solidFill>
                <a:latin typeface="+mj-lt"/>
              </a:rPr>
              <a:t>Emotional </a:t>
            </a:r>
          </a:p>
          <a:p>
            <a:pPr algn="ctr"/>
            <a:r>
              <a:rPr lang="en-GB" b="1" dirty="0">
                <a:solidFill>
                  <a:srgbClr val="000000"/>
                </a:solidFill>
                <a:latin typeface="+mj-lt"/>
              </a:rPr>
              <a:t>Intelligence</a:t>
            </a:r>
          </a:p>
        </p:txBody>
      </p:sp>
      <p:sp>
        <p:nvSpPr>
          <p:cNvPr id="6" name="TextBox 5"/>
          <p:cNvSpPr txBox="1"/>
          <p:nvPr/>
        </p:nvSpPr>
        <p:spPr>
          <a:xfrm>
            <a:off x="4781347" y="1506105"/>
            <a:ext cx="2876353" cy="646331"/>
          </a:xfrm>
          <a:prstGeom prst="rect">
            <a:avLst/>
          </a:prstGeom>
          <a:noFill/>
        </p:spPr>
        <p:txBody>
          <a:bodyPr wrap="square" rtlCol="0">
            <a:spAutoFit/>
          </a:bodyPr>
          <a:lstStyle/>
          <a:p>
            <a:pPr marL="171450" indent="-171450">
              <a:buFont typeface="Arial" panose="020B0604020202020204" pitchFamily="34" charset="0"/>
              <a:buChar char="•"/>
            </a:pPr>
            <a:r>
              <a:rPr lang="en-GB" dirty="0">
                <a:solidFill>
                  <a:srgbClr val="000000"/>
                </a:solidFill>
                <a:latin typeface="+mj-lt"/>
              </a:rPr>
              <a:t>Emotional awareness</a:t>
            </a:r>
          </a:p>
          <a:p>
            <a:pPr marL="171450" indent="-171450">
              <a:buFont typeface="Arial" panose="020B0604020202020204" pitchFamily="34" charset="0"/>
              <a:buChar char="•"/>
            </a:pPr>
            <a:r>
              <a:rPr lang="en-GB" dirty="0">
                <a:solidFill>
                  <a:srgbClr val="000000"/>
                </a:solidFill>
                <a:latin typeface="+mj-lt"/>
              </a:rPr>
              <a:t>Self-confidence</a:t>
            </a:r>
          </a:p>
          <a:p>
            <a:pPr marL="171450" indent="-171450">
              <a:buFont typeface="Arial" panose="020B0604020202020204" pitchFamily="34" charset="0"/>
              <a:buChar char="•"/>
            </a:pPr>
            <a:r>
              <a:rPr lang="en-GB" dirty="0">
                <a:solidFill>
                  <a:srgbClr val="000000"/>
                </a:solidFill>
                <a:latin typeface="+mj-lt"/>
              </a:rPr>
              <a:t>Accurate self-assessment</a:t>
            </a:r>
          </a:p>
        </p:txBody>
      </p:sp>
      <p:sp>
        <p:nvSpPr>
          <p:cNvPr id="31" name="TextBox 30"/>
          <p:cNvSpPr txBox="1"/>
          <p:nvPr/>
        </p:nvSpPr>
        <p:spPr>
          <a:xfrm>
            <a:off x="6191274" y="2936639"/>
            <a:ext cx="1944216" cy="830997"/>
          </a:xfrm>
          <a:prstGeom prst="rect">
            <a:avLst/>
          </a:prstGeom>
          <a:noFill/>
        </p:spPr>
        <p:txBody>
          <a:bodyPr wrap="square" rtlCol="0">
            <a:spAutoFit/>
          </a:bodyPr>
          <a:lstStyle/>
          <a:p>
            <a:pPr marL="171450" indent="-171450">
              <a:buFont typeface="Arial" panose="020B0604020202020204" pitchFamily="34" charset="0"/>
              <a:buChar char="•"/>
            </a:pPr>
            <a:r>
              <a:rPr lang="en-GB" dirty="0">
                <a:solidFill>
                  <a:srgbClr val="000000"/>
                </a:solidFill>
                <a:latin typeface="+mj-lt"/>
              </a:rPr>
              <a:t>Achievement drive</a:t>
            </a:r>
          </a:p>
          <a:p>
            <a:pPr marL="171450" indent="-171450">
              <a:buFont typeface="Arial" panose="020B0604020202020204" pitchFamily="34" charset="0"/>
              <a:buChar char="•"/>
            </a:pPr>
            <a:r>
              <a:rPr lang="en-GB" dirty="0">
                <a:solidFill>
                  <a:srgbClr val="000000"/>
                </a:solidFill>
                <a:latin typeface="+mj-lt"/>
              </a:rPr>
              <a:t>Commitment</a:t>
            </a:r>
          </a:p>
          <a:p>
            <a:pPr marL="171450" indent="-171450">
              <a:buFont typeface="Arial" panose="020B0604020202020204" pitchFamily="34" charset="0"/>
              <a:buChar char="•"/>
            </a:pPr>
            <a:r>
              <a:rPr lang="en-GB" dirty="0">
                <a:solidFill>
                  <a:srgbClr val="000000"/>
                </a:solidFill>
                <a:latin typeface="+mj-lt"/>
              </a:rPr>
              <a:t>Initiative</a:t>
            </a:r>
          </a:p>
          <a:p>
            <a:pPr marL="171450" indent="-171450">
              <a:buFont typeface="Arial" panose="020B0604020202020204" pitchFamily="34" charset="0"/>
              <a:buChar char="•"/>
            </a:pPr>
            <a:r>
              <a:rPr lang="en-GB" dirty="0">
                <a:solidFill>
                  <a:srgbClr val="000000"/>
                </a:solidFill>
                <a:latin typeface="+mj-lt"/>
              </a:rPr>
              <a:t>Optimism</a:t>
            </a:r>
          </a:p>
        </p:txBody>
      </p:sp>
      <p:sp>
        <p:nvSpPr>
          <p:cNvPr id="49" name="TextBox 48"/>
          <p:cNvSpPr txBox="1"/>
          <p:nvPr/>
        </p:nvSpPr>
        <p:spPr>
          <a:xfrm>
            <a:off x="5938770" y="4850787"/>
            <a:ext cx="1944216" cy="1015663"/>
          </a:xfrm>
          <a:prstGeom prst="rect">
            <a:avLst/>
          </a:prstGeom>
          <a:noFill/>
        </p:spPr>
        <p:txBody>
          <a:bodyPr wrap="square" rtlCol="0">
            <a:spAutoFit/>
          </a:bodyPr>
          <a:lstStyle/>
          <a:p>
            <a:pPr marL="171450" indent="-171450">
              <a:buFont typeface="Arial" panose="020B0604020202020204" pitchFamily="34" charset="0"/>
              <a:buChar char="•"/>
            </a:pPr>
            <a:r>
              <a:rPr lang="en-GB" dirty="0">
                <a:solidFill>
                  <a:srgbClr val="000000"/>
                </a:solidFill>
                <a:latin typeface="+mj-lt"/>
              </a:rPr>
              <a:t>Understanding others</a:t>
            </a:r>
          </a:p>
          <a:p>
            <a:pPr marL="171450" indent="-171450">
              <a:buFont typeface="Arial" panose="020B0604020202020204" pitchFamily="34" charset="0"/>
              <a:buChar char="•"/>
            </a:pPr>
            <a:r>
              <a:rPr lang="en-GB" dirty="0">
                <a:solidFill>
                  <a:srgbClr val="000000"/>
                </a:solidFill>
                <a:latin typeface="+mj-lt"/>
              </a:rPr>
              <a:t>Developing others</a:t>
            </a:r>
          </a:p>
          <a:p>
            <a:pPr marL="171450" indent="-171450">
              <a:buFont typeface="Arial" panose="020B0604020202020204" pitchFamily="34" charset="0"/>
              <a:buChar char="•"/>
            </a:pPr>
            <a:r>
              <a:rPr lang="en-GB" dirty="0">
                <a:solidFill>
                  <a:srgbClr val="000000"/>
                </a:solidFill>
                <a:latin typeface="+mj-lt"/>
              </a:rPr>
              <a:t>Service orientation</a:t>
            </a:r>
          </a:p>
          <a:p>
            <a:pPr marL="171450" indent="-171450">
              <a:buFont typeface="Arial" panose="020B0604020202020204" pitchFamily="34" charset="0"/>
              <a:buChar char="•"/>
            </a:pPr>
            <a:r>
              <a:rPr lang="en-GB" dirty="0">
                <a:solidFill>
                  <a:srgbClr val="000000"/>
                </a:solidFill>
                <a:latin typeface="+mj-lt"/>
              </a:rPr>
              <a:t>Leveraging diversity</a:t>
            </a:r>
          </a:p>
          <a:p>
            <a:pPr marL="171450" indent="-171450">
              <a:buFont typeface="Arial" panose="020B0604020202020204" pitchFamily="34" charset="0"/>
              <a:buChar char="•"/>
            </a:pPr>
            <a:r>
              <a:rPr lang="en-GB" dirty="0">
                <a:solidFill>
                  <a:srgbClr val="000000"/>
                </a:solidFill>
                <a:latin typeface="+mj-lt"/>
              </a:rPr>
              <a:t>Political awareness</a:t>
            </a:r>
          </a:p>
        </p:txBody>
      </p:sp>
      <p:sp>
        <p:nvSpPr>
          <p:cNvPr id="55" name="TextBox 54"/>
          <p:cNvSpPr txBox="1"/>
          <p:nvPr/>
        </p:nvSpPr>
        <p:spPr>
          <a:xfrm>
            <a:off x="108886" y="2870842"/>
            <a:ext cx="1944216" cy="1015663"/>
          </a:xfrm>
          <a:prstGeom prst="rect">
            <a:avLst/>
          </a:prstGeom>
          <a:noFill/>
        </p:spPr>
        <p:txBody>
          <a:bodyPr wrap="square" rtlCol="0">
            <a:spAutoFit/>
          </a:bodyPr>
          <a:lstStyle/>
          <a:p>
            <a:pPr marL="171450" indent="-171450">
              <a:buFont typeface="Arial" panose="020B0604020202020204" pitchFamily="34" charset="0"/>
              <a:buChar char="•"/>
            </a:pPr>
            <a:r>
              <a:rPr lang="en-GB" dirty="0">
                <a:solidFill>
                  <a:srgbClr val="000000"/>
                </a:solidFill>
                <a:latin typeface="+mj-lt"/>
              </a:rPr>
              <a:t>Self-control</a:t>
            </a:r>
          </a:p>
          <a:p>
            <a:pPr marL="171450" indent="-171450">
              <a:buFont typeface="Arial" panose="020B0604020202020204" pitchFamily="34" charset="0"/>
              <a:buChar char="•"/>
            </a:pPr>
            <a:r>
              <a:rPr lang="en-GB" dirty="0">
                <a:solidFill>
                  <a:srgbClr val="000000"/>
                </a:solidFill>
                <a:latin typeface="+mj-lt"/>
              </a:rPr>
              <a:t>Trustworthiness</a:t>
            </a:r>
          </a:p>
          <a:p>
            <a:pPr marL="171450" indent="-171450">
              <a:buFont typeface="Arial" panose="020B0604020202020204" pitchFamily="34" charset="0"/>
              <a:buChar char="•"/>
            </a:pPr>
            <a:r>
              <a:rPr lang="en-GB" dirty="0">
                <a:solidFill>
                  <a:srgbClr val="000000"/>
                </a:solidFill>
                <a:latin typeface="+mj-lt"/>
              </a:rPr>
              <a:t>Conscientiousness</a:t>
            </a:r>
          </a:p>
          <a:p>
            <a:pPr marL="171450" indent="-171450">
              <a:buFont typeface="Arial" panose="020B0604020202020204" pitchFamily="34" charset="0"/>
              <a:buChar char="•"/>
            </a:pPr>
            <a:r>
              <a:rPr lang="en-GB" dirty="0">
                <a:solidFill>
                  <a:srgbClr val="000000"/>
                </a:solidFill>
                <a:latin typeface="+mj-lt"/>
              </a:rPr>
              <a:t>Adaptability</a:t>
            </a:r>
          </a:p>
          <a:p>
            <a:pPr marL="171450" indent="-171450">
              <a:buFont typeface="Arial" panose="020B0604020202020204" pitchFamily="34" charset="0"/>
              <a:buChar char="•"/>
            </a:pPr>
            <a:r>
              <a:rPr lang="en-GB" dirty="0">
                <a:solidFill>
                  <a:srgbClr val="000000"/>
                </a:solidFill>
                <a:latin typeface="+mj-lt"/>
              </a:rPr>
              <a:t>Innovation</a:t>
            </a:r>
          </a:p>
        </p:txBody>
      </p:sp>
      <p:sp>
        <p:nvSpPr>
          <p:cNvPr id="56" name="TextBox 55"/>
          <p:cNvSpPr txBox="1"/>
          <p:nvPr/>
        </p:nvSpPr>
        <p:spPr>
          <a:xfrm>
            <a:off x="232015" y="4393892"/>
            <a:ext cx="1944216" cy="1754326"/>
          </a:xfrm>
          <a:prstGeom prst="rect">
            <a:avLst/>
          </a:prstGeom>
          <a:noFill/>
        </p:spPr>
        <p:txBody>
          <a:bodyPr wrap="square" rtlCol="0">
            <a:spAutoFit/>
          </a:bodyPr>
          <a:lstStyle/>
          <a:p>
            <a:pPr marL="171450" indent="-171450">
              <a:buFont typeface="Arial" panose="020B0604020202020204" pitchFamily="34" charset="0"/>
              <a:buChar char="•"/>
            </a:pPr>
            <a:r>
              <a:rPr lang="en-GB" dirty="0">
                <a:solidFill>
                  <a:srgbClr val="000000"/>
                </a:solidFill>
                <a:latin typeface="+mj-lt"/>
              </a:rPr>
              <a:t>Influence</a:t>
            </a:r>
          </a:p>
          <a:p>
            <a:pPr marL="171450" indent="-171450">
              <a:buFont typeface="Arial" panose="020B0604020202020204" pitchFamily="34" charset="0"/>
              <a:buChar char="•"/>
            </a:pPr>
            <a:r>
              <a:rPr lang="en-GB" dirty="0">
                <a:solidFill>
                  <a:srgbClr val="000000"/>
                </a:solidFill>
                <a:latin typeface="+mj-lt"/>
              </a:rPr>
              <a:t>Communication</a:t>
            </a:r>
          </a:p>
          <a:p>
            <a:pPr marL="171450" indent="-171450">
              <a:buFont typeface="Arial" panose="020B0604020202020204" pitchFamily="34" charset="0"/>
              <a:buChar char="•"/>
            </a:pPr>
            <a:r>
              <a:rPr lang="en-GB" dirty="0">
                <a:solidFill>
                  <a:srgbClr val="000000"/>
                </a:solidFill>
                <a:latin typeface="+mj-lt"/>
              </a:rPr>
              <a:t>Conflict management</a:t>
            </a:r>
          </a:p>
          <a:p>
            <a:pPr marL="171450" indent="-171450">
              <a:buFont typeface="Arial" panose="020B0604020202020204" pitchFamily="34" charset="0"/>
              <a:buChar char="•"/>
            </a:pPr>
            <a:r>
              <a:rPr lang="en-GB" dirty="0">
                <a:solidFill>
                  <a:srgbClr val="000000"/>
                </a:solidFill>
                <a:latin typeface="+mj-lt"/>
              </a:rPr>
              <a:t>Leadership</a:t>
            </a:r>
          </a:p>
          <a:p>
            <a:pPr marL="171450" indent="-171450">
              <a:buFont typeface="Arial" panose="020B0604020202020204" pitchFamily="34" charset="0"/>
              <a:buChar char="•"/>
            </a:pPr>
            <a:r>
              <a:rPr lang="en-GB" dirty="0">
                <a:solidFill>
                  <a:srgbClr val="000000"/>
                </a:solidFill>
                <a:latin typeface="+mj-lt"/>
              </a:rPr>
              <a:t>Change catalyst</a:t>
            </a:r>
          </a:p>
          <a:p>
            <a:pPr marL="171450" indent="-171450">
              <a:buFont typeface="Arial" panose="020B0604020202020204" pitchFamily="34" charset="0"/>
              <a:buChar char="•"/>
            </a:pPr>
            <a:r>
              <a:rPr lang="en-GB" dirty="0">
                <a:solidFill>
                  <a:srgbClr val="000000"/>
                </a:solidFill>
                <a:latin typeface="+mj-lt"/>
              </a:rPr>
              <a:t>Building bonds</a:t>
            </a:r>
          </a:p>
          <a:p>
            <a:pPr marL="171450" indent="-171450">
              <a:buFont typeface="Arial" panose="020B0604020202020204" pitchFamily="34" charset="0"/>
              <a:buChar char="•"/>
            </a:pPr>
            <a:r>
              <a:rPr lang="en-GB" dirty="0">
                <a:solidFill>
                  <a:srgbClr val="000000"/>
                </a:solidFill>
                <a:latin typeface="+mj-lt"/>
              </a:rPr>
              <a:t>Collaboration and cooperation</a:t>
            </a:r>
          </a:p>
          <a:p>
            <a:pPr marL="171450" indent="-171450">
              <a:buFont typeface="Arial" panose="020B0604020202020204" pitchFamily="34" charset="0"/>
              <a:buChar char="•"/>
            </a:pPr>
            <a:r>
              <a:rPr lang="en-GB" dirty="0">
                <a:solidFill>
                  <a:srgbClr val="000000"/>
                </a:solidFill>
                <a:latin typeface="+mj-lt"/>
              </a:rPr>
              <a:t>Team capabilities</a:t>
            </a:r>
          </a:p>
        </p:txBody>
      </p:sp>
      <p:cxnSp>
        <p:nvCxnSpPr>
          <p:cNvPr id="59" name="Straight Connector 58"/>
          <p:cNvCxnSpPr/>
          <p:nvPr/>
        </p:nvCxnSpPr>
        <p:spPr>
          <a:xfrm>
            <a:off x="1204123" y="4287186"/>
            <a:ext cx="554461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0" name="Up-Down Arrow 59"/>
          <p:cNvSpPr/>
          <p:nvPr/>
        </p:nvSpPr>
        <p:spPr>
          <a:xfrm>
            <a:off x="7969878" y="3140968"/>
            <a:ext cx="433430" cy="230777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7542233" y="5436513"/>
            <a:ext cx="1350762" cy="584775"/>
          </a:xfrm>
          <a:prstGeom prst="rect">
            <a:avLst/>
          </a:prstGeom>
          <a:noFill/>
        </p:spPr>
        <p:txBody>
          <a:bodyPr wrap="square" lIns="91440" tIns="45720" rIns="91440" bIns="45720">
            <a:spAutoFit/>
          </a:bodyPr>
          <a:lstStyle/>
          <a:p>
            <a:pPr algn="ctr"/>
            <a:r>
              <a:rPr lang="en-US" sz="3200" b="0" cap="none" spc="0" dirty="0">
                <a:ln w="0"/>
                <a:solidFill>
                  <a:schemeClr val="accent1"/>
                </a:solidFill>
                <a:effectLst>
                  <a:outerShdw blurRad="38100" dist="25400" dir="5400000" algn="ctr" rotWithShape="0">
                    <a:srgbClr val="6E747A">
                      <a:alpha val="43000"/>
                    </a:srgbClr>
                  </a:outerShdw>
                </a:effectLst>
              </a:rPr>
              <a:t>Social</a:t>
            </a:r>
          </a:p>
        </p:txBody>
      </p:sp>
      <p:sp>
        <p:nvSpPr>
          <p:cNvPr id="63" name="Rectangle 62"/>
          <p:cNvSpPr/>
          <p:nvPr/>
        </p:nvSpPr>
        <p:spPr>
          <a:xfrm>
            <a:off x="7236296" y="2412177"/>
            <a:ext cx="1844454" cy="584775"/>
          </a:xfrm>
          <a:prstGeom prst="rect">
            <a:avLst/>
          </a:prstGeom>
          <a:noFill/>
        </p:spPr>
        <p:txBody>
          <a:bodyPr wrap="square" lIns="91440" tIns="45720" rIns="91440" bIns="45720">
            <a:spAutoFit/>
          </a:bodyPr>
          <a:lstStyle/>
          <a:p>
            <a:pPr algn="ctr"/>
            <a:r>
              <a:rPr lang="en-US" sz="3200" b="0" cap="none" spc="0" dirty="0">
                <a:ln w="0"/>
                <a:solidFill>
                  <a:schemeClr val="accent1"/>
                </a:solidFill>
                <a:effectLst>
                  <a:outerShdw blurRad="38100" dist="25400" dir="5400000" algn="ctr" rotWithShape="0">
                    <a:srgbClr val="6E747A">
                      <a:alpha val="43000"/>
                    </a:srgbClr>
                  </a:outerShdw>
                </a:effectLst>
              </a:rPr>
              <a:t>Personal</a:t>
            </a:r>
          </a:p>
        </p:txBody>
      </p:sp>
    </p:spTree>
    <p:extLst>
      <p:ext uri="{BB962C8B-B14F-4D97-AF65-F5344CB8AC3E}">
        <p14:creationId xmlns:p14="http://schemas.microsoft.com/office/powerpoint/2010/main" val="174354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animBg="1"/>
      <p:bldP spid="8" grpId="0" animBg="1"/>
      <p:bldP spid="6" grpId="0"/>
      <p:bldP spid="31" grpId="0"/>
      <p:bldP spid="49" grpId="0"/>
      <p:bldP spid="55"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a:bodyPr>
          <a:lstStyle/>
          <a:p>
            <a:pPr lvl="0"/>
            <a:r>
              <a:rPr lang="en-GB" dirty="0"/>
              <a:t>Behavioural styles</a:t>
            </a:r>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algn="l" defTabSz="914400" rtl="0">
              <a:spcAft>
                <a:spcPts val="1400"/>
              </a:spcAft>
              <a:buClr>
                <a:srgbClr val="414B54"/>
              </a:buClr>
              <a:buSzPct val="80000"/>
              <a:defRPr/>
            </a:pPr>
            <a:r>
              <a:rPr lang="en-GB" sz="1600" b="1" dirty="0">
                <a:solidFill>
                  <a:srgbClr val="414954"/>
                </a:solidFill>
                <a:latin typeface="Trebuchet MS" pitchFamily="34" charset="0"/>
                <a:ea typeface="Calibri" pitchFamily="34" charset="0"/>
                <a:cs typeface="Calibri" pitchFamily="34" charset="0"/>
              </a:rPr>
              <a:t>Analytical </a:t>
            </a:r>
            <a:r>
              <a:rPr lang="en-GB" sz="1600" dirty="0">
                <a:solidFill>
                  <a:srgbClr val="414954"/>
                </a:solidFill>
                <a:latin typeface="Trebuchet MS" pitchFamily="34" charset="0"/>
                <a:ea typeface="Calibri" pitchFamily="34" charset="0"/>
                <a:cs typeface="Calibri" pitchFamily="34" charset="0"/>
              </a:rPr>
              <a:t>— This behavioural style is noted for the ability to gather and review data. This style is typical of people in technical positions such as engineering, accounting and IT. Details and accuracy are important to these people, and they take great pride in providing information that is correct.</a:t>
            </a:r>
          </a:p>
          <a:p>
            <a:pPr algn="l" defTabSz="914400" rtl="0">
              <a:spcAft>
                <a:spcPts val="1400"/>
              </a:spcAft>
              <a:buClr>
                <a:srgbClr val="414B54"/>
              </a:buClr>
              <a:buSzPct val="80000"/>
              <a:defRPr/>
            </a:pPr>
            <a:r>
              <a:rPr lang="en-GB" sz="1600" b="1" dirty="0">
                <a:solidFill>
                  <a:srgbClr val="414954"/>
                </a:solidFill>
                <a:latin typeface="Trebuchet MS" pitchFamily="34" charset="0"/>
                <a:ea typeface="Calibri" pitchFamily="34" charset="0"/>
                <a:cs typeface="Calibri" pitchFamily="34" charset="0"/>
              </a:rPr>
              <a:t>Amiable </a:t>
            </a:r>
            <a:r>
              <a:rPr lang="en-GB" sz="1600" dirty="0">
                <a:solidFill>
                  <a:srgbClr val="414954"/>
                </a:solidFill>
                <a:latin typeface="Trebuchet MS" pitchFamily="34" charset="0"/>
                <a:ea typeface="Calibri" pitchFamily="34" charset="0"/>
                <a:cs typeface="Calibri" pitchFamily="34" charset="0"/>
              </a:rPr>
              <a:t>— </a:t>
            </a:r>
            <a:r>
              <a:rPr lang="en-GB" sz="1600" dirty="0" err="1">
                <a:solidFill>
                  <a:srgbClr val="414954"/>
                </a:solidFill>
                <a:latin typeface="Trebuchet MS" pitchFamily="34" charset="0"/>
                <a:ea typeface="Calibri" pitchFamily="34" charset="0"/>
                <a:cs typeface="Calibri" pitchFamily="34" charset="0"/>
              </a:rPr>
              <a:t>Amiables</a:t>
            </a:r>
            <a:r>
              <a:rPr lang="en-GB" sz="1600" dirty="0">
                <a:solidFill>
                  <a:srgbClr val="414954"/>
                </a:solidFill>
                <a:latin typeface="Trebuchet MS" pitchFamily="34" charset="0"/>
                <a:ea typeface="Calibri" pitchFamily="34" charset="0"/>
                <a:cs typeface="Calibri" pitchFamily="34" charset="0"/>
              </a:rPr>
              <a:t> are highly supportive individuals interested in establishing and maintaining relationships in an organisation. This behavioural style is typical of employees in human resources and social or medical services.</a:t>
            </a:r>
          </a:p>
          <a:p>
            <a:pPr algn="l" defTabSz="914400" rtl="0">
              <a:spcAft>
                <a:spcPts val="1400"/>
              </a:spcAft>
              <a:buClr>
                <a:srgbClr val="414B54"/>
              </a:buClr>
              <a:buSzPct val="80000"/>
              <a:defRPr/>
            </a:pPr>
            <a:r>
              <a:rPr lang="en-GB" sz="1600" b="1" dirty="0">
                <a:solidFill>
                  <a:srgbClr val="414954"/>
                </a:solidFill>
                <a:latin typeface="Trebuchet MS" pitchFamily="34" charset="0"/>
                <a:ea typeface="Calibri" pitchFamily="34" charset="0"/>
                <a:cs typeface="Calibri" pitchFamily="34" charset="0"/>
              </a:rPr>
              <a:t>Driver </a:t>
            </a:r>
            <a:r>
              <a:rPr lang="en-GB" sz="1600" dirty="0">
                <a:solidFill>
                  <a:srgbClr val="414954"/>
                </a:solidFill>
                <a:latin typeface="Trebuchet MS" pitchFamily="34" charset="0"/>
                <a:ea typeface="Calibri" pitchFamily="34" charset="0"/>
                <a:cs typeface="Calibri" pitchFamily="34" charset="0"/>
              </a:rPr>
              <a:t>— Drivers, as the name implies, are often the driving force behind getting things done in an organisation. They are results-oriented individuals who are motivated by goals. Drivers typically gravitate to positions in management.</a:t>
            </a:r>
          </a:p>
          <a:p>
            <a:pPr algn="l" defTabSz="914400" rtl="0">
              <a:spcAft>
                <a:spcPts val="1400"/>
              </a:spcAft>
              <a:buClr>
                <a:srgbClr val="414B54"/>
              </a:buClr>
              <a:buSzPct val="80000"/>
              <a:defRPr/>
            </a:pPr>
            <a:r>
              <a:rPr lang="en-GB" sz="1600" b="1" dirty="0">
                <a:solidFill>
                  <a:srgbClr val="414954"/>
                </a:solidFill>
                <a:latin typeface="Trebuchet MS" pitchFamily="34" charset="0"/>
                <a:ea typeface="Calibri" pitchFamily="34" charset="0"/>
                <a:cs typeface="Calibri" pitchFamily="34" charset="0"/>
              </a:rPr>
              <a:t>Expressive </a:t>
            </a:r>
            <a:r>
              <a:rPr lang="en-GB" sz="1600" dirty="0">
                <a:solidFill>
                  <a:srgbClr val="414954"/>
                </a:solidFill>
                <a:latin typeface="Trebuchet MS" pitchFamily="34" charset="0"/>
                <a:ea typeface="Calibri" pitchFamily="34" charset="0"/>
                <a:cs typeface="Calibri" pitchFamily="34" charset="0"/>
              </a:rPr>
              <a:t>— </a:t>
            </a:r>
            <a:r>
              <a:rPr lang="en-GB" sz="1600" dirty="0" err="1">
                <a:solidFill>
                  <a:srgbClr val="414954"/>
                </a:solidFill>
                <a:latin typeface="Trebuchet MS" pitchFamily="34" charset="0"/>
                <a:ea typeface="Calibri" pitchFamily="34" charset="0"/>
                <a:cs typeface="Calibri" pitchFamily="34" charset="0"/>
              </a:rPr>
              <a:t>Expressives</a:t>
            </a:r>
            <a:r>
              <a:rPr lang="en-GB" sz="1600" dirty="0">
                <a:solidFill>
                  <a:srgbClr val="414954"/>
                </a:solidFill>
                <a:latin typeface="Trebuchet MS" pitchFamily="34" charset="0"/>
                <a:ea typeface="Calibri" pitchFamily="34" charset="0"/>
                <a:cs typeface="Calibri" pitchFamily="34" charset="0"/>
              </a:rPr>
              <a:t> are visionaries, good at grasping the big picture. </a:t>
            </a:r>
            <a:r>
              <a:rPr lang="en-GB" sz="1600" dirty="0" err="1">
                <a:solidFill>
                  <a:srgbClr val="414954"/>
                </a:solidFill>
                <a:latin typeface="Trebuchet MS" pitchFamily="34" charset="0"/>
                <a:ea typeface="Calibri" pitchFamily="34" charset="0"/>
                <a:cs typeface="Calibri" pitchFamily="34" charset="0"/>
              </a:rPr>
              <a:t>Expressives</a:t>
            </a:r>
            <a:r>
              <a:rPr lang="en-GB" sz="1600" dirty="0">
                <a:solidFill>
                  <a:srgbClr val="414954"/>
                </a:solidFill>
                <a:latin typeface="Trebuchet MS" pitchFamily="34" charset="0"/>
                <a:ea typeface="Calibri" pitchFamily="34" charset="0"/>
                <a:cs typeface="Calibri" pitchFamily="34" charset="0"/>
              </a:rPr>
              <a:t> typically gravitate to positions in marketing and strive to get ahead in an organisation. They are truly the ‘politicians’ in an organisation, establishing and using contacts extensively.</a:t>
            </a:r>
          </a:p>
          <a:p>
            <a:pPr algn="l" defTabSz="914400" rtl="0">
              <a:spcAft>
                <a:spcPts val="1400"/>
              </a:spcAft>
              <a:buClr>
                <a:srgbClr val="414B54"/>
              </a:buClr>
              <a:buSzPct val="80000"/>
              <a:defRPr/>
            </a:pPr>
            <a:endParaRPr lang="en-GB" sz="1400" dirty="0">
              <a:solidFill>
                <a:srgbClr val="414954"/>
              </a:solidFill>
              <a:latin typeface="Trebuchet MS" pitchFamily="34" charset="0"/>
              <a:ea typeface="Calibri" pitchFamily="34" charset="0"/>
              <a:cs typeface="Calibri" pitchFamily="34" charset="0"/>
            </a:endParaRPr>
          </a:p>
          <a:p>
            <a:pPr algn="l" defTabSz="914400" rtl="0">
              <a:spcAft>
                <a:spcPts val="1400"/>
              </a:spcAft>
              <a:buClr>
                <a:srgbClr val="414B54"/>
              </a:buClr>
              <a:buSzPct val="80000"/>
              <a:defRPr/>
            </a:pPr>
            <a:endParaRPr lang="en-GB" sz="1400" dirty="0">
              <a:solidFill>
                <a:srgbClr val="414954"/>
              </a:solidFill>
              <a:latin typeface="Trebuchet MS" pitchFamily="34" charset="0"/>
              <a:ea typeface="Calibri" pitchFamily="34" charset="0"/>
              <a:cs typeface="Calibri" pitchFamily="34" charset="0"/>
            </a:endParaRPr>
          </a:p>
        </p:txBody>
      </p:sp>
      <p:sp>
        <p:nvSpPr>
          <p:cNvPr id="6" name="Rectangle 5"/>
          <p:cNvSpPr/>
          <p:nvPr/>
        </p:nvSpPr>
        <p:spPr>
          <a:xfrm>
            <a:off x="755575" y="2132856"/>
            <a:ext cx="7632849" cy="1323439"/>
          </a:xfrm>
          <a:prstGeom prst="rect">
            <a:avLst/>
          </a:prstGeom>
        </p:spPr>
        <p:txBody>
          <a:bodyPr wrap="square" numCol="1">
            <a:spAutoFit/>
          </a:bodyPr>
          <a:lstStyle/>
          <a:p>
            <a:pPr algn="just"/>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p:txBody>
      </p:sp>
    </p:spTree>
    <p:extLst>
      <p:ext uri="{BB962C8B-B14F-4D97-AF65-F5344CB8AC3E}">
        <p14:creationId xmlns:p14="http://schemas.microsoft.com/office/powerpoint/2010/main" val="185178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a:bodyPr>
          <a:lstStyle/>
          <a:p>
            <a:pPr lvl="0"/>
            <a:r>
              <a:rPr lang="en-GB" dirty="0"/>
              <a:t>Where is your energy naturally directed?</a:t>
            </a:r>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6" name="Rectangle 5"/>
          <p:cNvSpPr/>
          <p:nvPr/>
        </p:nvSpPr>
        <p:spPr>
          <a:xfrm>
            <a:off x="755575" y="2079152"/>
            <a:ext cx="7632849" cy="4031873"/>
          </a:xfrm>
          <a:prstGeom prst="rect">
            <a:avLst/>
          </a:prstGeom>
        </p:spPr>
        <p:txBody>
          <a:bodyPr wrap="square" numCol="2">
            <a:spAutoFit/>
          </a:bodyPr>
          <a:lstStyle/>
          <a:p>
            <a:r>
              <a:rPr lang="en-GB" sz="1600" b="1" dirty="0">
                <a:solidFill>
                  <a:srgbClr val="000000"/>
                </a:solidFill>
                <a:latin typeface="+mj-lt"/>
              </a:rPr>
              <a:t>Extraverts often: </a:t>
            </a:r>
          </a:p>
          <a:p>
            <a:endParaRPr lang="en-GB" sz="1600" dirty="0">
              <a:solidFill>
                <a:srgbClr val="000000"/>
              </a:solidFill>
              <a:latin typeface="+mj-lt"/>
            </a:endParaRPr>
          </a:p>
          <a:p>
            <a:r>
              <a:rPr lang="en-GB" sz="1600" dirty="0">
                <a:solidFill>
                  <a:srgbClr val="000000"/>
                </a:solidFill>
                <a:latin typeface="+mj-lt"/>
              </a:rPr>
              <a:t>•have high energy</a:t>
            </a:r>
          </a:p>
          <a:p>
            <a:r>
              <a:rPr lang="en-GB" sz="1600" dirty="0">
                <a:solidFill>
                  <a:srgbClr val="000000"/>
                </a:solidFill>
                <a:latin typeface="+mj-lt"/>
              </a:rPr>
              <a:t>•talk more than listen</a:t>
            </a:r>
          </a:p>
          <a:p>
            <a:r>
              <a:rPr lang="en-GB" sz="1600" dirty="0">
                <a:solidFill>
                  <a:srgbClr val="000000"/>
                </a:solidFill>
                <a:latin typeface="+mj-lt"/>
              </a:rPr>
              <a:t>•think out loud</a:t>
            </a:r>
          </a:p>
          <a:p>
            <a:r>
              <a:rPr lang="en-GB" sz="1600" dirty="0">
                <a:solidFill>
                  <a:srgbClr val="000000"/>
                </a:solidFill>
                <a:latin typeface="+mj-lt"/>
              </a:rPr>
              <a:t>•act, then think</a:t>
            </a:r>
          </a:p>
          <a:p>
            <a:r>
              <a:rPr lang="en-GB" sz="1600" dirty="0">
                <a:solidFill>
                  <a:srgbClr val="000000"/>
                </a:solidFill>
                <a:latin typeface="+mj-lt"/>
              </a:rPr>
              <a:t>•like to be around people a lot </a:t>
            </a:r>
          </a:p>
          <a:p>
            <a:r>
              <a:rPr lang="en-GB" sz="1600" dirty="0">
                <a:solidFill>
                  <a:srgbClr val="000000"/>
                </a:solidFill>
                <a:latin typeface="+mj-lt"/>
              </a:rPr>
              <a:t>•prefer a public role</a:t>
            </a:r>
          </a:p>
          <a:p>
            <a:r>
              <a:rPr lang="en-GB" sz="1600" dirty="0">
                <a:solidFill>
                  <a:srgbClr val="000000"/>
                </a:solidFill>
                <a:latin typeface="+mj-lt"/>
              </a:rPr>
              <a:t>•can sometimes be easily distracted</a:t>
            </a:r>
          </a:p>
          <a:p>
            <a:r>
              <a:rPr lang="en-GB" sz="1600" dirty="0">
                <a:solidFill>
                  <a:srgbClr val="000000"/>
                </a:solidFill>
                <a:latin typeface="+mj-lt"/>
              </a:rPr>
              <a:t>•prefer to do lots of things at once</a:t>
            </a:r>
          </a:p>
          <a:p>
            <a:r>
              <a:rPr lang="en-GB" sz="1600" dirty="0">
                <a:solidFill>
                  <a:srgbClr val="000000"/>
                </a:solidFill>
                <a:latin typeface="+mj-lt"/>
              </a:rPr>
              <a:t>•are outgoing &amp; enthusiastic.</a:t>
            </a:r>
          </a:p>
          <a:p>
            <a:r>
              <a:rPr lang="en-GB" sz="1600" dirty="0">
                <a:solidFill>
                  <a:srgbClr val="000000"/>
                </a:solidFill>
                <a:latin typeface="+mj-lt"/>
              </a:rPr>
              <a:t> 											</a:t>
            </a:r>
          </a:p>
          <a:p>
            <a:r>
              <a:rPr lang="en-GB" sz="1600" dirty="0">
                <a:solidFill>
                  <a:srgbClr val="000000"/>
                </a:solidFill>
                <a:latin typeface="+mj-lt"/>
              </a:rPr>
              <a:t>																	</a:t>
            </a:r>
          </a:p>
          <a:p>
            <a:r>
              <a:rPr lang="en-GB" sz="1600" dirty="0">
                <a:solidFill>
                  <a:srgbClr val="000000"/>
                </a:solidFill>
                <a:latin typeface="+mj-lt"/>
              </a:rPr>
              <a:t> </a:t>
            </a:r>
            <a:r>
              <a:rPr lang="en-GB" sz="1600" b="1" dirty="0">
                <a:solidFill>
                  <a:srgbClr val="000000"/>
                </a:solidFill>
                <a:latin typeface="+mj-lt"/>
              </a:rPr>
              <a:t>Introverts often: </a:t>
            </a:r>
          </a:p>
          <a:p>
            <a:endParaRPr lang="en-GB" sz="1600" dirty="0">
              <a:solidFill>
                <a:srgbClr val="000000"/>
              </a:solidFill>
              <a:latin typeface="+mj-lt"/>
            </a:endParaRPr>
          </a:p>
          <a:p>
            <a:r>
              <a:rPr lang="en-GB" sz="1600" dirty="0">
                <a:solidFill>
                  <a:srgbClr val="000000"/>
                </a:solidFill>
                <a:latin typeface="+mj-lt"/>
              </a:rPr>
              <a:t>•have quiet energy</a:t>
            </a:r>
          </a:p>
          <a:p>
            <a:r>
              <a:rPr lang="en-GB" sz="1600" dirty="0">
                <a:solidFill>
                  <a:srgbClr val="000000"/>
                </a:solidFill>
                <a:latin typeface="+mj-lt"/>
              </a:rPr>
              <a:t>•listen more than talk </a:t>
            </a:r>
          </a:p>
          <a:p>
            <a:r>
              <a:rPr lang="en-GB" sz="1600" dirty="0">
                <a:solidFill>
                  <a:srgbClr val="000000"/>
                </a:solidFill>
                <a:latin typeface="+mj-lt"/>
              </a:rPr>
              <a:t>•think quietly inside their heads</a:t>
            </a:r>
          </a:p>
          <a:p>
            <a:r>
              <a:rPr lang="en-GB" sz="1600" dirty="0">
                <a:solidFill>
                  <a:srgbClr val="000000"/>
                </a:solidFill>
                <a:latin typeface="+mj-lt"/>
              </a:rPr>
              <a:t>•think, then act</a:t>
            </a:r>
          </a:p>
          <a:p>
            <a:r>
              <a:rPr lang="en-GB" sz="1600" dirty="0">
                <a:solidFill>
                  <a:srgbClr val="000000"/>
                </a:solidFill>
                <a:latin typeface="+mj-lt"/>
              </a:rPr>
              <a:t>•feel comfortable being alone</a:t>
            </a:r>
          </a:p>
          <a:p>
            <a:r>
              <a:rPr lang="en-GB" sz="1600" dirty="0">
                <a:solidFill>
                  <a:srgbClr val="000000"/>
                </a:solidFill>
                <a:latin typeface="+mj-lt"/>
              </a:rPr>
              <a:t>•prefer to work "behind-the-scenes"</a:t>
            </a:r>
          </a:p>
          <a:p>
            <a:r>
              <a:rPr lang="en-GB" sz="1600" dirty="0">
                <a:solidFill>
                  <a:srgbClr val="000000"/>
                </a:solidFill>
                <a:latin typeface="+mj-lt"/>
              </a:rPr>
              <a:t>•have good powers of concentration</a:t>
            </a:r>
          </a:p>
          <a:p>
            <a:r>
              <a:rPr lang="en-GB" sz="1600" dirty="0">
                <a:solidFill>
                  <a:srgbClr val="000000"/>
                </a:solidFill>
                <a:latin typeface="+mj-lt"/>
              </a:rPr>
              <a:t>•prefer to focus on one thing at a time</a:t>
            </a:r>
          </a:p>
          <a:p>
            <a:r>
              <a:rPr lang="en-GB" sz="1600" dirty="0">
                <a:solidFill>
                  <a:srgbClr val="000000"/>
                </a:solidFill>
                <a:latin typeface="+mj-lt"/>
              </a:rPr>
              <a:t>•are self-contained and reserved. </a:t>
            </a: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p:txBody>
      </p:sp>
    </p:spTree>
    <p:extLst>
      <p:ext uri="{BB962C8B-B14F-4D97-AF65-F5344CB8AC3E}">
        <p14:creationId xmlns:p14="http://schemas.microsoft.com/office/powerpoint/2010/main" val="21656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fontScale="90000"/>
          </a:bodyPr>
          <a:lstStyle/>
          <a:p>
            <a:pPr lvl="0"/>
            <a:r>
              <a:rPr lang="en-GB" dirty="0"/>
              <a:t>What kind of information do you naturally notice and remember?</a:t>
            </a:r>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6" name="Rectangle 5"/>
          <p:cNvSpPr/>
          <p:nvPr/>
        </p:nvSpPr>
        <p:spPr>
          <a:xfrm>
            <a:off x="755575" y="2079152"/>
            <a:ext cx="7560841" cy="4770537"/>
          </a:xfrm>
          <a:prstGeom prst="rect">
            <a:avLst/>
          </a:prstGeom>
        </p:spPr>
        <p:txBody>
          <a:bodyPr wrap="square" numCol="2">
            <a:spAutoFit/>
          </a:bodyPr>
          <a:lstStyle/>
          <a:p>
            <a:r>
              <a:rPr lang="en-GB" sz="1600" b="1" dirty="0">
                <a:solidFill>
                  <a:srgbClr val="000000"/>
                </a:solidFill>
                <a:latin typeface="+mj-lt"/>
              </a:rPr>
              <a:t>Sensors often: </a:t>
            </a:r>
          </a:p>
          <a:p>
            <a:endParaRPr lang="en-GB" sz="1600" b="1" dirty="0">
              <a:solidFill>
                <a:srgbClr val="000000"/>
              </a:solidFill>
              <a:latin typeface="+mj-lt"/>
            </a:endParaRPr>
          </a:p>
          <a:p>
            <a:r>
              <a:rPr lang="en-GB" sz="1600" dirty="0">
                <a:solidFill>
                  <a:srgbClr val="000000"/>
                </a:solidFill>
                <a:latin typeface="+mj-lt"/>
              </a:rPr>
              <a:t>•focus on details &amp; specifics</a:t>
            </a:r>
          </a:p>
          <a:p>
            <a:r>
              <a:rPr lang="en-GB" sz="1600" dirty="0">
                <a:solidFill>
                  <a:srgbClr val="000000"/>
                </a:solidFill>
                <a:latin typeface="+mj-lt"/>
              </a:rPr>
              <a:t>•admire practical solutions</a:t>
            </a:r>
          </a:p>
          <a:p>
            <a:r>
              <a:rPr lang="en-GB" sz="1600" dirty="0">
                <a:solidFill>
                  <a:srgbClr val="000000"/>
                </a:solidFill>
                <a:latin typeface="+mj-lt"/>
              </a:rPr>
              <a:t>•notice details &amp; remember facts</a:t>
            </a:r>
          </a:p>
          <a:p>
            <a:r>
              <a:rPr lang="en-GB" sz="1600" dirty="0">
                <a:solidFill>
                  <a:srgbClr val="000000"/>
                </a:solidFill>
                <a:latin typeface="+mj-lt"/>
              </a:rPr>
              <a:t>•are pragmatic - see what is</a:t>
            </a:r>
          </a:p>
          <a:p>
            <a:r>
              <a:rPr lang="en-GB" sz="1600" dirty="0">
                <a:solidFill>
                  <a:srgbClr val="000000"/>
                </a:solidFill>
                <a:latin typeface="+mj-lt"/>
              </a:rPr>
              <a:t>•live in the here-and-now</a:t>
            </a:r>
          </a:p>
          <a:p>
            <a:r>
              <a:rPr lang="en-GB" sz="1600" dirty="0">
                <a:solidFill>
                  <a:srgbClr val="000000"/>
                </a:solidFill>
                <a:latin typeface="+mj-lt"/>
              </a:rPr>
              <a:t>•trust actual experience</a:t>
            </a:r>
          </a:p>
          <a:p>
            <a:r>
              <a:rPr lang="en-GB" sz="1600" dirty="0">
                <a:solidFill>
                  <a:srgbClr val="000000"/>
                </a:solidFill>
                <a:latin typeface="+mj-lt"/>
              </a:rPr>
              <a:t>•like to use established skills</a:t>
            </a:r>
          </a:p>
          <a:p>
            <a:r>
              <a:rPr lang="en-GB" sz="1600" dirty="0">
                <a:solidFill>
                  <a:srgbClr val="000000"/>
                </a:solidFill>
                <a:latin typeface="+mj-lt"/>
              </a:rPr>
              <a:t>•like step-by-step instructions</a:t>
            </a:r>
          </a:p>
          <a:p>
            <a:r>
              <a:rPr lang="en-GB" sz="1600" dirty="0">
                <a:solidFill>
                  <a:srgbClr val="000000"/>
                </a:solidFill>
                <a:latin typeface="+mj-lt"/>
              </a:rPr>
              <a:t>•work at a steady pace.</a:t>
            </a:r>
          </a:p>
          <a:p>
            <a:r>
              <a:rPr lang="en-GB" sz="1600" dirty="0">
                <a:solidFill>
                  <a:srgbClr val="000000"/>
                </a:solidFill>
                <a:latin typeface="+mj-lt"/>
              </a:rPr>
              <a:t> 											</a:t>
            </a:r>
          </a:p>
          <a:p>
            <a:endParaRPr lang="en-GB" sz="1600" dirty="0">
              <a:solidFill>
                <a:srgbClr val="000000"/>
              </a:solidFill>
              <a:latin typeface="+mj-lt"/>
            </a:endParaRPr>
          </a:p>
          <a:p>
            <a:r>
              <a:rPr lang="en-GB" sz="1600" dirty="0">
                <a:solidFill>
                  <a:srgbClr val="000000"/>
                </a:solidFill>
                <a:latin typeface="+mj-lt"/>
              </a:rPr>
              <a:t>									</a:t>
            </a:r>
          </a:p>
          <a:p>
            <a:endParaRPr lang="en-GB" sz="1600" dirty="0">
              <a:solidFill>
                <a:srgbClr val="000000"/>
              </a:solidFill>
              <a:latin typeface="+mj-lt"/>
            </a:endParaRPr>
          </a:p>
          <a:p>
            <a:endParaRPr lang="en-GB" sz="1600" dirty="0">
              <a:solidFill>
                <a:srgbClr val="000000"/>
              </a:solidFill>
              <a:latin typeface="+mj-lt"/>
            </a:endParaRPr>
          </a:p>
          <a:p>
            <a:r>
              <a:rPr lang="en-GB" sz="1600" dirty="0">
                <a:solidFill>
                  <a:srgbClr val="000000"/>
                </a:solidFill>
                <a:latin typeface="+mj-lt"/>
              </a:rPr>
              <a:t>								</a:t>
            </a:r>
          </a:p>
          <a:p>
            <a:r>
              <a:rPr lang="en-GB" sz="1600" dirty="0">
                <a:solidFill>
                  <a:srgbClr val="000000"/>
                </a:solidFill>
                <a:latin typeface="+mj-lt"/>
              </a:rPr>
              <a:t> </a:t>
            </a:r>
            <a:r>
              <a:rPr lang="en-GB" sz="1600" b="1" dirty="0" err="1">
                <a:solidFill>
                  <a:srgbClr val="000000"/>
                </a:solidFill>
                <a:latin typeface="+mj-lt"/>
              </a:rPr>
              <a:t>Intuitives</a:t>
            </a:r>
            <a:r>
              <a:rPr lang="en-GB" sz="1600" b="1" dirty="0">
                <a:solidFill>
                  <a:srgbClr val="000000"/>
                </a:solidFill>
                <a:latin typeface="+mj-lt"/>
              </a:rPr>
              <a:t> often: </a:t>
            </a:r>
          </a:p>
          <a:p>
            <a:endParaRPr lang="en-GB" sz="1600" b="1" dirty="0">
              <a:solidFill>
                <a:srgbClr val="000000"/>
              </a:solidFill>
              <a:latin typeface="+mj-lt"/>
            </a:endParaRPr>
          </a:p>
          <a:p>
            <a:r>
              <a:rPr lang="en-GB" sz="1600" dirty="0">
                <a:solidFill>
                  <a:srgbClr val="000000"/>
                </a:solidFill>
                <a:latin typeface="+mj-lt"/>
              </a:rPr>
              <a:t>•Focus on the big picture &amp; possibilities</a:t>
            </a:r>
          </a:p>
          <a:p>
            <a:r>
              <a:rPr lang="en-GB" sz="1600" dirty="0">
                <a:solidFill>
                  <a:srgbClr val="000000"/>
                </a:solidFill>
                <a:latin typeface="+mj-lt"/>
              </a:rPr>
              <a:t>•admire creative ideas</a:t>
            </a:r>
          </a:p>
          <a:p>
            <a:r>
              <a:rPr lang="en-GB" sz="1600" dirty="0">
                <a:solidFill>
                  <a:srgbClr val="000000"/>
                </a:solidFill>
                <a:latin typeface="+mj-lt"/>
              </a:rPr>
              <a:t>•notice anything new or different</a:t>
            </a:r>
          </a:p>
          <a:p>
            <a:r>
              <a:rPr lang="en-GB" sz="1600" dirty="0">
                <a:solidFill>
                  <a:srgbClr val="000000"/>
                </a:solidFill>
                <a:latin typeface="+mj-lt"/>
              </a:rPr>
              <a:t>•are inventive - see what could be</a:t>
            </a:r>
          </a:p>
          <a:p>
            <a:r>
              <a:rPr lang="en-GB" sz="1600" dirty="0">
                <a:solidFill>
                  <a:srgbClr val="000000"/>
                </a:solidFill>
                <a:latin typeface="+mj-lt"/>
              </a:rPr>
              <a:t>•think about future implications</a:t>
            </a:r>
          </a:p>
          <a:p>
            <a:r>
              <a:rPr lang="en-GB" sz="1600" dirty="0">
                <a:solidFill>
                  <a:srgbClr val="000000"/>
                </a:solidFill>
                <a:latin typeface="+mj-lt"/>
              </a:rPr>
              <a:t>•trust their gut instincts</a:t>
            </a:r>
          </a:p>
          <a:p>
            <a:r>
              <a:rPr lang="en-GB" sz="1600" dirty="0">
                <a:solidFill>
                  <a:srgbClr val="000000"/>
                </a:solidFill>
                <a:latin typeface="+mj-lt"/>
              </a:rPr>
              <a:t>•prefer to learn new skills</a:t>
            </a:r>
          </a:p>
          <a:p>
            <a:r>
              <a:rPr lang="en-GB" sz="1600" dirty="0">
                <a:solidFill>
                  <a:srgbClr val="000000"/>
                </a:solidFill>
                <a:latin typeface="+mj-lt"/>
              </a:rPr>
              <a:t>•like to figure things out for themselves</a:t>
            </a:r>
          </a:p>
          <a:p>
            <a:r>
              <a:rPr lang="en-GB" sz="1600" dirty="0">
                <a:solidFill>
                  <a:srgbClr val="000000"/>
                </a:solidFill>
                <a:latin typeface="+mj-lt"/>
              </a:rPr>
              <a:t>•work in bursts of energy.</a:t>
            </a: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p:txBody>
      </p:sp>
    </p:spTree>
    <p:extLst>
      <p:ext uri="{BB962C8B-B14F-4D97-AF65-F5344CB8AC3E}">
        <p14:creationId xmlns:p14="http://schemas.microsoft.com/office/powerpoint/2010/main" val="37707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60400"/>
            <a:ext cx="6192000" cy="579600"/>
          </a:xfrm>
        </p:spPr>
        <p:txBody>
          <a:bodyPr>
            <a:normAutofit/>
          </a:bodyPr>
          <a:lstStyle/>
          <a:p>
            <a:pPr lvl="0"/>
            <a:r>
              <a:rPr lang="en-GB" dirty="0"/>
              <a:t>How do you decide or come to conclusions?</a:t>
            </a:r>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indent="-266700" algn="l" defTabSz="914400" rtl="0">
              <a:spcAft>
                <a:spcPts val="1400"/>
              </a:spcAft>
              <a:buClr>
                <a:srgbClr val="414B54"/>
              </a:buClr>
              <a:buSzPct val="80000"/>
              <a:buFont typeface="Wingdings" pitchFamily="2" charset="2"/>
              <a:buChar char=""/>
              <a:defRPr/>
            </a:pPr>
            <a:endParaRPr lang="en-GB" sz="1400" dirty="0">
              <a:solidFill>
                <a:srgbClr val="414954"/>
              </a:solidFill>
              <a:latin typeface="Trebuchet MS" pitchFamily="34" charset="0"/>
              <a:ea typeface="Calibri" pitchFamily="34" charset="0"/>
              <a:cs typeface="Calibri" pitchFamily="34" charset="0"/>
            </a:endParaRPr>
          </a:p>
        </p:txBody>
      </p:sp>
      <p:sp>
        <p:nvSpPr>
          <p:cNvPr id="6" name="Rectangle 5"/>
          <p:cNvSpPr/>
          <p:nvPr/>
        </p:nvSpPr>
        <p:spPr>
          <a:xfrm>
            <a:off x="755575" y="2079152"/>
            <a:ext cx="7632849" cy="4278094"/>
          </a:xfrm>
          <a:prstGeom prst="rect">
            <a:avLst/>
          </a:prstGeom>
        </p:spPr>
        <p:txBody>
          <a:bodyPr wrap="square" numCol="2">
            <a:spAutoFit/>
          </a:bodyPr>
          <a:lstStyle/>
          <a:p>
            <a:r>
              <a:rPr lang="en-GB" sz="1600" b="1" dirty="0">
                <a:solidFill>
                  <a:srgbClr val="000000"/>
                </a:solidFill>
                <a:latin typeface="+mj-lt"/>
              </a:rPr>
              <a:t>Thinkers often: </a:t>
            </a:r>
          </a:p>
          <a:p>
            <a:endParaRPr lang="en-GB" sz="1600" b="1" dirty="0">
              <a:solidFill>
                <a:srgbClr val="000000"/>
              </a:solidFill>
              <a:latin typeface="+mj-lt"/>
            </a:endParaRPr>
          </a:p>
          <a:p>
            <a:r>
              <a:rPr lang="en-GB" sz="1600" dirty="0">
                <a:solidFill>
                  <a:srgbClr val="000000"/>
                </a:solidFill>
                <a:latin typeface="+mj-lt"/>
              </a:rPr>
              <a:t>•make decisions objectively</a:t>
            </a:r>
          </a:p>
          <a:p>
            <a:r>
              <a:rPr lang="en-GB" sz="1600" dirty="0">
                <a:solidFill>
                  <a:srgbClr val="000000"/>
                </a:solidFill>
                <a:latin typeface="+mj-lt"/>
              </a:rPr>
              <a:t>•appear cool and reserved</a:t>
            </a:r>
          </a:p>
          <a:p>
            <a:r>
              <a:rPr lang="en-GB" sz="1600" dirty="0">
                <a:solidFill>
                  <a:srgbClr val="000000"/>
                </a:solidFill>
                <a:latin typeface="+mj-lt"/>
              </a:rPr>
              <a:t>•are most convinced by rational arguments</a:t>
            </a:r>
          </a:p>
          <a:p>
            <a:r>
              <a:rPr lang="en-GB" sz="1600" dirty="0">
                <a:solidFill>
                  <a:srgbClr val="000000"/>
                </a:solidFill>
                <a:latin typeface="+mj-lt"/>
              </a:rPr>
              <a:t>•are honest and direct</a:t>
            </a:r>
          </a:p>
          <a:p>
            <a:r>
              <a:rPr lang="en-GB" sz="1600" dirty="0">
                <a:solidFill>
                  <a:srgbClr val="000000"/>
                </a:solidFill>
                <a:latin typeface="+mj-lt"/>
              </a:rPr>
              <a:t>•value honesty and fairness</a:t>
            </a:r>
          </a:p>
          <a:p>
            <a:r>
              <a:rPr lang="en-GB" sz="1600" dirty="0">
                <a:solidFill>
                  <a:srgbClr val="000000"/>
                </a:solidFill>
                <a:latin typeface="+mj-lt"/>
              </a:rPr>
              <a:t>•take few things personally</a:t>
            </a:r>
          </a:p>
          <a:p>
            <a:r>
              <a:rPr lang="en-GB" sz="1600" dirty="0">
                <a:solidFill>
                  <a:srgbClr val="000000"/>
                </a:solidFill>
                <a:latin typeface="+mj-lt"/>
              </a:rPr>
              <a:t>•are good at seeing flaws</a:t>
            </a:r>
          </a:p>
          <a:p>
            <a:r>
              <a:rPr lang="en-GB" sz="1600" dirty="0">
                <a:solidFill>
                  <a:srgbClr val="000000"/>
                </a:solidFill>
                <a:latin typeface="+mj-lt"/>
              </a:rPr>
              <a:t>•are motivated by achievement</a:t>
            </a:r>
          </a:p>
          <a:p>
            <a:r>
              <a:rPr lang="en-GB" sz="1600" dirty="0">
                <a:solidFill>
                  <a:srgbClr val="000000"/>
                </a:solidFill>
                <a:latin typeface="+mj-lt"/>
              </a:rPr>
              <a:t>•argue or debate issues for fun.</a:t>
            </a:r>
          </a:p>
          <a:p>
            <a:r>
              <a:rPr lang="en-GB" sz="1600" dirty="0">
                <a:solidFill>
                  <a:srgbClr val="000000"/>
                </a:solidFill>
                <a:latin typeface="+mj-lt"/>
              </a:rPr>
              <a:t> 											</a:t>
            </a:r>
          </a:p>
          <a:p>
            <a:r>
              <a:rPr lang="en-GB" sz="1600" dirty="0">
                <a:solidFill>
                  <a:srgbClr val="000000"/>
                </a:solidFill>
                <a:latin typeface="+mj-lt"/>
              </a:rPr>
              <a:t>																	</a:t>
            </a:r>
          </a:p>
          <a:p>
            <a:r>
              <a:rPr lang="en-GB" sz="1600" dirty="0">
                <a:solidFill>
                  <a:srgbClr val="000000"/>
                </a:solidFill>
                <a:latin typeface="+mj-lt"/>
              </a:rPr>
              <a:t> </a:t>
            </a:r>
            <a:r>
              <a:rPr lang="en-GB" sz="1600" b="1" dirty="0">
                <a:solidFill>
                  <a:srgbClr val="000000"/>
                </a:solidFill>
                <a:latin typeface="+mj-lt"/>
              </a:rPr>
              <a:t>Feelers often: </a:t>
            </a:r>
          </a:p>
          <a:p>
            <a:endParaRPr lang="en-GB" sz="1600" b="1" dirty="0">
              <a:solidFill>
                <a:srgbClr val="000000"/>
              </a:solidFill>
              <a:latin typeface="+mj-lt"/>
            </a:endParaRPr>
          </a:p>
          <a:p>
            <a:r>
              <a:rPr lang="en-GB" sz="1600" dirty="0">
                <a:solidFill>
                  <a:srgbClr val="000000"/>
                </a:solidFill>
                <a:latin typeface="+mj-lt"/>
              </a:rPr>
              <a:t>•decide based on their values &amp; feelings</a:t>
            </a:r>
          </a:p>
          <a:p>
            <a:r>
              <a:rPr lang="en-GB" sz="1600" dirty="0">
                <a:solidFill>
                  <a:srgbClr val="000000"/>
                </a:solidFill>
                <a:latin typeface="+mj-lt"/>
              </a:rPr>
              <a:t>•appear warm and friendly</a:t>
            </a:r>
          </a:p>
          <a:p>
            <a:r>
              <a:rPr lang="en-GB" sz="1600" dirty="0">
                <a:solidFill>
                  <a:srgbClr val="000000"/>
                </a:solidFill>
                <a:latin typeface="+mj-lt"/>
              </a:rPr>
              <a:t>•are most convinced by how they feel</a:t>
            </a:r>
          </a:p>
          <a:p>
            <a:r>
              <a:rPr lang="en-GB" sz="1600" dirty="0">
                <a:solidFill>
                  <a:srgbClr val="000000"/>
                </a:solidFill>
                <a:latin typeface="+mj-lt"/>
              </a:rPr>
              <a:t>•are diplomatic and tactful</a:t>
            </a:r>
          </a:p>
          <a:p>
            <a:r>
              <a:rPr lang="en-GB" sz="1600" dirty="0">
                <a:solidFill>
                  <a:srgbClr val="000000"/>
                </a:solidFill>
                <a:latin typeface="+mj-lt"/>
              </a:rPr>
              <a:t>•value harmony and compassion</a:t>
            </a:r>
          </a:p>
          <a:p>
            <a:r>
              <a:rPr lang="en-GB" sz="1600" dirty="0">
                <a:solidFill>
                  <a:srgbClr val="000000"/>
                </a:solidFill>
                <a:latin typeface="+mj-lt"/>
              </a:rPr>
              <a:t>•take many things personally</a:t>
            </a:r>
          </a:p>
          <a:p>
            <a:r>
              <a:rPr lang="en-GB" sz="1600" dirty="0">
                <a:solidFill>
                  <a:srgbClr val="000000"/>
                </a:solidFill>
                <a:latin typeface="+mj-lt"/>
              </a:rPr>
              <a:t>•are quick to compliment others</a:t>
            </a:r>
          </a:p>
          <a:p>
            <a:r>
              <a:rPr lang="en-GB" sz="1600" dirty="0">
                <a:solidFill>
                  <a:srgbClr val="000000"/>
                </a:solidFill>
                <a:latin typeface="+mj-lt"/>
              </a:rPr>
              <a:t>•are motivated by appreciation</a:t>
            </a:r>
          </a:p>
          <a:p>
            <a:r>
              <a:rPr lang="en-GB" sz="1600" dirty="0">
                <a:solidFill>
                  <a:srgbClr val="000000"/>
                </a:solidFill>
                <a:latin typeface="+mj-lt"/>
              </a:rPr>
              <a:t>•avoid arguments and conflicts.</a:t>
            </a: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a:p>
            <a:endParaRPr lang="en-GB" sz="1600" dirty="0">
              <a:solidFill>
                <a:srgbClr val="000000"/>
              </a:solidFill>
            </a:endParaRPr>
          </a:p>
        </p:txBody>
      </p:sp>
    </p:spTree>
    <p:extLst>
      <p:ext uri="{BB962C8B-B14F-4D97-AF65-F5344CB8AC3E}">
        <p14:creationId xmlns:p14="http://schemas.microsoft.com/office/powerpoint/2010/main" val="29365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6" presetClass="entr" presetSubtype="16" fill="hold" nodeType="withEffect" nodePh="1">
                                  <p:stCondLst>
                                    <p:cond delay="0"/>
                                  </p:stCondLst>
                                  <p:endCondLst>
                                    <p:cond evt="begin" delay="0">
                                      <p:tn val="7"/>
                                    </p:cond>
                                  </p:end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circle(in)">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efault">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TotalTime>
  <Words>2771</Words>
  <Application>Microsoft Office PowerPoint</Application>
  <PresentationFormat>On-screen Show (4:3)</PresentationFormat>
  <Paragraphs>293</Paragraphs>
  <Slides>14</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Georgia</vt:lpstr>
      <vt:lpstr>Helvetica</vt:lpstr>
      <vt:lpstr>Helvetica Neue</vt:lpstr>
      <vt:lpstr>Trebuchet MS</vt:lpstr>
      <vt:lpstr>Wingdings</vt:lpstr>
      <vt:lpstr>Default</vt:lpstr>
      <vt:lpstr>Custom Design</vt:lpstr>
      <vt:lpstr>PowerPoint Presentation</vt:lpstr>
      <vt:lpstr>What is emotional intelligence – and why does it matter?</vt:lpstr>
      <vt:lpstr>What is emotional intelligence – and why does it matter?</vt:lpstr>
      <vt:lpstr>What is emotional intelligence – and why does it matter?</vt:lpstr>
      <vt:lpstr>What is emotional intelligence – and why does it matter?</vt:lpstr>
      <vt:lpstr>Behavioural styles</vt:lpstr>
      <vt:lpstr>Where is your energy naturally directed?</vt:lpstr>
      <vt:lpstr>What kind of information do you naturally notice and remember?</vt:lpstr>
      <vt:lpstr>How do you decide or come to conclusions?</vt:lpstr>
      <vt:lpstr>What kind of environment makes you the most comfortable?</vt:lpstr>
      <vt:lpstr>PowerPoint Presentation</vt:lpstr>
      <vt:lpstr>In summary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 Worthen</dc:creator>
  <cp:lastModifiedBy>Jack Procter-Blain</cp:lastModifiedBy>
  <cp:revision>103</cp:revision>
  <cp:lastPrinted>2016-07-07T11:09:18Z</cp:lastPrinted>
  <dcterms:modified xsi:type="dcterms:W3CDTF">2016-11-29T11:35:21Z</dcterms:modified>
</cp:coreProperties>
</file>