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79" r:id="rId3"/>
    <p:sldId id="283" r:id="rId4"/>
    <p:sldId id="300" r:id="rId5"/>
    <p:sldId id="313" r:id="rId6"/>
    <p:sldId id="322" r:id="rId7"/>
    <p:sldId id="321" r:id="rId8"/>
    <p:sldId id="326" r:id="rId9"/>
    <p:sldId id="325" r:id="rId10"/>
    <p:sldId id="323" r:id="rId11"/>
    <p:sldId id="327" r:id="rId12"/>
    <p:sldId id="330" r:id="rId13"/>
    <p:sldId id="329" r:id="rId14"/>
    <p:sldId id="331" r:id="rId15"/>
    <p:sldId id="332" r:id="rId16"/>
    <p:sldId id="324" r:id="rId17"/>
    <p:sldId id="281" r:id="rId18"/>
  </p:sldIdLst>
  <p:sldSz cx="9144000" cy="6858000" type="screen4x3"/>
  <p:notesSz cx="6735763" cy="9866313"/>
  <p:defaultTextStyle>
    <a:lvl1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1pPr>
    <a:lvl2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2pPr>
    <a:lvl3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3pPr>
    <a:lvl4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4pPr>
    <a:lvl5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5pPr>
    <a:lvl6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6pPr>
    <a:lvl7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7pPr>
    <a:lvl8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8pPr>
    <a:lvl9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954"/>
    <a:srgbClr val="000000"/>
    <a:srgbClr val="39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420" autoAdjust="0"/>
  </p:normalViewPr>
  <p:slideViewPr>
    <p:cSldViewPr>
      <p:cViewPr varScale="1">
        <p:scale>
          <a:sx n="102" d="100"/>
          <a:sy n="102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4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4359C-FCAE-4788-A435-2773C5B418F1}" type="doc">
      <dgm:prSet loTypeId="urn:microsoft.com/office/officeart/2005/8/layout/h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6EAF35C0-33CB-4761-A3C5-61946F857C0C}">
      <dgm:prSet phldrT="[Text]" custT="1"/>
      <dgm:spPr/>
      <dgm:t>
        <a:bodyPr/>
        <a:lstStyle/>
        <a:p>
          <a:r>
            <a:rPr lang="en-GB" sz="1400" dirty="0">
              <a:solidFill>
                <a:schemeClr val="bg1"/>
              </a:solidFill>
              <a:latin typeface="+mj-lt"/>
            </a:rPr>
            <a:t>Organisational values and improvement plan</a:t>
          </a:r>
        </a:p>
      </dgm:t>
    </dgm:pt>
    <dgm:pt modelId="{FEFDB176-8CA2-463F-B950-63CFC8568CA8}" type="parTrans" cxnId="{06682DD5-BED5-4D59-B105-056D1110A80E}">
      <dgm:prSet/>
      <dgm:spPr/>
      <dgm:t>
        <a:bodyPr/>
        <a:lstStyle/>
        <a:p>
          <a:endParaRPr lang="en-GB"/>
        </a:p>
      </dgm:t>
    </dgm:pt>
    <dgm:pt modelId="{3AAC5228-7172-4B66-ABB3-DA481A56D1C9}" type="sibTrans" cxnId="{06682DD5-BED5-4D59-B105-056D1110A80E}">
      <dgm:prSet/>
      <dgm:spPr/>
      <dgm:t>
        <a:bodyPr/>
        <a:lstStyle/>
        <a:p>
          <a:endParaRPr lang="en-GB"/>
        </a:p>
      </dgm:t>
    </dgm:pt>
    <dgm:pt modelId="{146D228A-71B4-42C1-8A1A-820049EB4F87}">
      <dgm:prSet phldrT="[Text]" phldr="1"/>
      <dgm:spPr/>
      <dgm:t>
        <a:bodyPr/>
        <a:lstStyle/>
        <a:p>
          <a:endParaRPr lang="en-GB"/>
        </a:p>
      </dgm:t>
    </dgm:pt>
    <dgm:pt modelId="{B03D3690-C6B9-4B0E-A3FA-74C289BEEB97}" type="parTrans" cxnId="{DB7B4732-E889-48BA-9D8E-1C11269F6916}">
      <dgm:prSet/>
      <dgm:spPr/>
      <dgm:t>
        <a:bodyPr/>
        <a:lstStyle/>
        <a:p>
          <a:endParaRPr lang="en-GB"/>
        </a:p>
      </dgm:t>
    </dgm:pt>
    <dgm:pt modelId="{44ADCE80-6998-4E62-8B44-1C7E4E463B44}" type="sibTrans" cxnId="{DB7B4732-E889-48BA-9D8E-1C11269F6916}">
      <dgm:prSet/>
      <dgm:spPr/>
      <dgm:t>
        <a:bodyPr/>
        <a:lstStyle/>
        <a:p>
          <a:endParaRPr lang="en-GB"/>
        </a:p>
      </dgm:t>
    </dgm:pt>
    <dgm:pt modelId="{5D2750B6-8958-44FF-9008-406DE47AD23D}">
      <dgm:prSet phldrT="[Text]" phldr="1"/>
      <dgm:spPr/>
      <dgm:t>
        <a:bodyPr/>
        <a:lstStyle/>
        <a:p>
          <a:endParaRPr lang="en-GB"/>
        </a:p>
      </dgm:t>
    </dgm:pt>
    <dgm:pt modelId="{F40CE94D-3B8D-472A-8E62-E07388A9525F}" type="parTrans" cxnId="{402CAF51-3AAF-4D3A-A2A9-A1AA9756DDFF}">
      <dgm:prSet/>
      <dgm:spPr/>
      <dgm:t>
        <a:bodyPr/>
        <a:lstStyle/>
        <a:p>
          <a:endParaRPr lang="en-GB"/>
        </a:p>
      </dgm:t>
    </dgm:pt>
    <dgm:pt modelId="{C015EEA3-9C66-4087-97BC-D77F29DD041E}" type="sibTrans" cxnId="{402CAF51-3AAF-4D3A-A2A9-A1AA9756DDFF}">
      <dgm:prSet/>
      <dgm:spPr/>
      <dgm:t>
        <a:bodyPr/>
        <a:lstStyle/>
        <a:p>
          <a:endParaRPr lang="en-GB"/>
        </a:p>
      </dgm:t>
    </dgm:pt>
    <dgm:pt modelId="{1B12BD05-BC56-4F72-B65E-01CB2D01C856}">
      <dgm:prSet phldrT="[Text]" custT="1"/>
      <dgm:spPr/>
      <dgm:t>
        <a:bodyPr/>
        <a:lstStyle/>
        <a:p>
          <a:r>
            <a:rPr lang="en-GB" sz="1400" dirty="0">
              <a:solidFill>
                <a:schemeClr val="bg1"/>
              </a:solidFill>
              <a:latin typeface="+mj-lt"/>
            </a:rPr>
            <a:t>Dissemination of key information – the ‘conversation’</a:t>
          </a:r>
        </a:p>
      </dgm:t>
    </dgm:pt>
    <dgm:pt modelId="{2984D335-C29F-47EA-83AE-66714804DA4B}" type="parTrans" cxnId="{4806B601-52DE-4A0C-BE6E-9AE3C9C05E24}">
      <dgm:prSet/>
      <dgm:spPr/>
      <dgm:t>
        <a:bodyPr/>
        <a:lstStyle/>
        <a:p>
          <a:endParaRPr lang="en-GB"/>
        </a:p>
      </dgm:t>
    </dgm:pt>
    <dgm:pt modelId="{5B98D065-1FA1-44B7-87C6-477631627B43}" type="sibTrans" cxnId="{4806B601-52DE-4A0C-BE6E-9AE3C9C05E24}">
      <dgm:prSet/>
      <dgm:spPr/>
      <dgm:t>
        <a:bodyPr/>
        <a:lstStyle/>
        <a:p>
          <a:endParaRPr lang="en-GB"/>
        </a:p>
      </dgm:t>
    </dgm:pt>
    <dgm:pt modelId="{076B7A97-940D-4568-A967-2BB983D8CEE0}">
      <dgm:prSet phldrT="[Text]" phldr="1"/>
      <dgm:spPr/>
      <dgm:t>
        <a:bodyPr/>
        <a:lstStyle/>
        <a:p>
          <a:endParaRPr lang="en-GB"/>
        </a:p>
      </dgm:t>
    </dgm:pt>
    <dgm:pt modelId="{4B66479D-AC55-4BE6-927C-694081B9362D}" type="parTrans" cxnId="{D36B744D-A1B2-41C3-87F2-9F889C0048C8}">
      <dgm:prSet/>
      <dgm:spPr/>
      <dgm:t>
        <a:bodyPr/>
        <a:lstStyle/>
        <a:p>
          <a:endParaRPr lang="en-GB"/>
        </a:p>
      </dgm:t>
    </dgm:pt>
    <dgm:pt modelId="{2847AF89-896D-4810-A92E-AAF98B7E7F5B}" type="sibTrans" cxnId="{D36B744D-A1B2-41C3-87F2-9F889C0048C8}">
      <dgm:prSet/>
      <dgm:spPr/>
      <dgm:t>
        <a:bodyPr/>
        <a:lstStyle/>
        <a:p>
          <a:endParaRPr lang="en-GB"/>
        </a:p>
      </dgm:t>
    </dgm:pt>
    <dgm:pt modelId="{F1F8243C-0DE2-4B2C-9895-711740114640}">
      <dgm:prSet phldrT="[Text]" phldr="1"/>
      <dgm:spPr/>
      <dgm:t>
        <a:bodyPr/>
        <a:lstStyle/>
        <a:p>
          <a:endParaRPr lang="en-GB"/>
        </a:p>
      </dgm:t>
    </dgm:pt>
    <dgm:pt modelId="{E6D1BD87-71AE-4452-B944-6F0C77E6EE55}" type="parTrans" cxnId="{2C4A7039-7789-4B96-A5ED-81BD79DF519A}">
      <dgm:prSet/>
      <dgm:spPr/>
      <dgm:t>
        <a:bodyPr/>
        <a:lstStyle/>
        <a:p>
          <a:endParaRPr lang="en-GB"/>
        </a:p>
      </dgm:t>
    </dgm:pt>
    <dgm:pt modelId="{B42CA161-759F-4BAD-A97E-81A1EFCA9D41}" type="sibTrans" cxnId="{2C4A7039-7789-4B96-A5ED-81BD79DF519A}">
      <dgm:prSet/>
      <dgm:spPr/>
      <dgm:t>
        <a:bodyPr/>
        <a:lstStyle/>
        <a:p>
          <a:endParaRPr lang="en-GB"/>
        </a:p>
      </dgm:t>
    </dgm:pt>
    <dgm:pt modelId="{B6DE6CFD-D996-41B8-A886-D6232D85DC81}">
      <dgm:prSet phldrT="[Text]" custT="1"/>
      <dgm:spPr/>
      <dgm:t>
        <a:bodyPr/>
        <a:lstStyle/>
        <a:p>
          <a:r>
            <a:rPr lang="en-GB" sz="1400" dirty="0">
              <a:solidFill>
                <a:srgbClr val="414954"/>
              </a:solidFill>
              <a:latin typeface="+mj-lt"/>
            </a:rPr>
            <a:t>Performance management and training</a:t>
          </a:r>
        </a:p>
      </dgm:t>
    </dgm:pt>
    <dgm:pt modelId="{38B77513-DB5D-483D-9D9A-B6AF0CEFA406}" type="parTrans" cxnId="{BD1451AB-4AAF-4987-8ACC-17099EB9C559}">
      <dgm:prSet/>
      <dgm:spPr/>
      <dgm:t>
        <a:bodyPr/>
        <a:lstStyle/>
        <a:p>
          <a:endParaRPr lang="en-GB"/>
        </a:p>
      </dgm:t>
    </dgm:pt>
    <dgm:pt modelId="{6E211F39-7EC9-45BA-80EA-6DE4F9726DB7}" type="sibTrans" cxnId="{BD1451AB-4AAF-4987-8ACC-17099EB9C559}">
      <dgm:prSet/>
      <dgm:spPr/>
      <dgm:t>
        <a:bodyPr/>
        <a:lstStyle/>
        <a:p>
          <a:endParaRPr lang="en-GB"/>
        </a:p>
      </dgm:t>
    </dgm:pt>
    <dgm:pt modelId="{FB536800-624F-4163-B7D7-8A0F5760A74A}">
      <dgm:prSet phldrT="[Text]" phldr="1"/>
      <dgm:spPr/>
      <dgm:t>
        <a:bodyPr/>
        <a:lstStyle/>
        <a:p>
          <a:endParaRPr lang="en-GB"/>
        </a:p>
      </dgm:t>
    </dgm:pt>
    <dgm:pt modelId="{A755821C-5C56-4CA9-AB31-43F77B24FBF6}" type="parTrans" cxnId="{D7B67F17-720C-4171-8E76-20EBC7058901}">
      <dgm:prSet/>
      <dgm:spPr/>
      <dgm:t>
        <a:bodyPr/>
        <a:lstStyle/>
        <a:p>
          <a:endParaRPr lang="en-GB"/>
        </a:p>
      </dgm:t>
    </dgm:pt>
    <dgm:pt modelId="{DE5DAB0C-1168-4616-B88C-E60138857685}" type="sibTrans" cxnId="{D7B67F17-720C-4171-8E76-20EBC7058901}">
      <dgm:prSet/>
      <dgm:spPr/>
      <dgm:t>
        <a:bodyPr/>
        <a:lstStyle/>
        <a:p>
          <a:endParaRPr lang="en-GB"/>
        </a:p>
      </dgm:t>
    </dgm:pt>
    <dgm:pt modelId="{49FAAF86-A309-4071-801E-6B3F4C240308}">
      <dgm:prSet phldrT="[Text]" phldr="1"/>
      <dgm:spPr/>
      <dgm:t>
        <a:bodyPr/>
        <a:lstStyle/>
        <a:p>
          <a:endParaRPr lang="en-GB"/>
        </a:p>
      </dgm:t>
    </dgm:pt>
    <dgm:pt modelId="{EBFFF35D-9585-4231-ABD7-F11B5883FF83}" type="parTrans" cxnId="{FC543B3C-30C0-480A-BB3C-355A41AA3DD9}">
      <dgm:prSet/>
      <dgm:spPr/>
      <dgm:t>
        <a:bodyPr/>
        <a:lstStyle/>
        <a:p>
          <a:endParaRPr lang="en-GB"/>
        </a:p>
      </dgm:t>
    </dgm:pt>
    <dgm:pt modelId="{7EE6B1D5-4FBC-4DD7-B62C-8D0D0EE31A72}" type="sibTrans" cxnId="{FC543B3C-30C0-480A-BB3C-355A41AA3DD9}">
      <dgm:prSet/>
      <dgm:spPr/>
      <dgm:t>
        <a:bodyPr/>
        <a:lstStyle/>
        <a:p>
          <a:endParaRPr lang="en-GB"/>
        </a:p>
      </dgm:t>
    </dgm:pt>
    <dgm:pt modelId="{FEF1D4E3-95C9-498C-950F-6A2C53169C9D}" type="pres">
      <dgm:prSet presAssocID="{C314359C-FCAE-4788-A435-2773C5B418F1}" presName="Name0" presStyleCnt="0">
        <dgm:presLayoutVars>
          <dgm:dir/>
          <dgm:animLvl val="lvl"/>
          <dgm:resizeHandles val="exact"/>
        </dgm:presLayoutVars>
      </dgm:prSet>
      <dgm:spPr/>
    </dgm:pt>
    <dgm:pt modelId="{F5D9034A-B745-434E-8B57-19B951CAE33E}" type="pres">
      <dgm:prSet presAssocID="{C314359C-FCAE-4788-A435-2773C5B418F1}" presName="tSp" presStyleCnt="0"/>
      <dgm:spPr/>
    </dgm:pt>
    <dgm:pt modelId="{57FB3F55-BEEE-49E4-868B-E7C13EA71FDD}" type="pres">
      <dgm:prSet presAssocID="{C314359C-FCAE-4788-A435-2773C5B418F1}" presName="bSp" presStyleCnt="0"/>
      <dgm:spPr/>
    </dgm:pt>
    <dgm:pt modelId="{EBB82B8B-62D4-4DEF-BE42-CEF4F5E17E2F}" type="pres">
      <dgm:prSet presAssocID="{C314359C-FCAE-4788-A435-2773C5B418F1}" presName="process" presStyleCnt="0"/>
      <dgm:spPr/>
    </dgm:pt>
    <dgm:pt modelId="{160E13A2-3A50-4D9D-8F0A-7DE0FBD7D5F4}" type="pres">
      <dgm:prSet presAssocID="{6EAF35C0-33CB-4761-A3C5-61946F857C0C}" presName="composite1" presStyleCnt="0"/>
      <dgm:spPr/>
    </dgm:pt>
    <dgm:pt modelId="{7397294B-D0A6-4A96-A14E-80EA75924CC3}" type="pres">
      <dgm:prSet presAssocID="{6EAF35C0-33CB-4761-A3C5-61946F857C0C}" presName="dummyNode1" presStyleLbl="node1" presStyleIdx="0" presStyleCnt="3"/>
      <dgm:spPr/>
    </dgm:pt>
    <dgm:pt modelId="{F46B30F6-634A-411E-B890-B3FF69A7A529}" type="pres">
      <dgm:prSet presAssocID="{6EAF35C0-33CB-4761-A3C5-61946F857C0C}" presName="childNode1" presStyleLbl="bgAcc1" presStyleIdx="0" presStyleCnt="3">
        <dgm:presLayoutVars>
          <dgm:bulletEnabled val="1"/>
        </dgm:presLayoutVars>
      </dgm:prSet>
      <dgm:spPr/>
    </dgm:pt>
    <dgm:pt modelId="{515BE584-54D6-4F6E-A93E-409A7E38EC02}" type="pres">
      <dgm:prSet presAssocID="{6EAF35C0-33CB-4761-A3C5-61946F857C0C}" presName="childNode1tx" presStyleLbl="bgAcc1" presStyleIdx="0" presStyleCnt="3">
        <dgm:presLayoutVars>
          <dgm:bulletEnabled val="1"/>
        </dgm:presLayoutVars>
      </dgm:prSet>
      <dgm:spPr/>
    </dgm:pt>
    <dgm:pt modelId="{4106F8B9-1F33-49CB-A910-6337886B4C0B}" type="pres">
      <dgm:prSet presAssocID="{6EAF35C0-33CB-4761-A3C5-61946F857C0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D131801-9563-4C63-A077-B707E55CBD36}" type="pres">
      <dgm:prSet presAssocID="{6EAF35C0-33CB-4761-A3C5-61946F857C0C}" presName="connSite1" presStyleCnt="0"/>
      <dgm:spPr/>
    </dgm:pt>
    <dgm:pt modelId="{BB832F39-006D-4DCE-A585-39EE35A9850A}" type="pres">
      <dgm:prSet presAssocID="{3AAC5228-7172-4B66-ABB3-DA481A56D1C9}" presName="Name9" presStyleLbl="sibTrans2D1" presStyleIdx="0" presStyleCnt="2"/>
      <dgm:spPr/>
    </dgm:pt>
    <dgm:pt modelId="{8C0B88DA-4B84-4320-85F2-B403E0FE0B01}" type="pres">
      <dgm:prSet presAssocID="{1B12BD05-BC56-4F72-B65E-01CB2D01C856}" presName="composite2" presStyleCnt="0"/>
      <dgm:spPr/>
    </dgm:pt>
    <dgm:pt modelId="{7E71DB66-050A-4BE5-9CF3-8449205DDF86}" type="pres">
      <dgm:prSet presAssocID="{1B12BD05-BC56-4F72-B65E-01CB2D01C856}" presName="dummyNode2" presStyleLbl="node1" presStyleIdx="0" presStyleCnt="3"/>
      <dgm:spPr/>
    </dgm:pt>
    <dgm:pt modelId="{3340DD2C-420C-485D-AED4-9AB20FBBCE20}" type="pres">
      <dgm:prSet presAssocID="{1B12BD05-BC56-4F72-B65E-01CB2D01C856}" presName="childNode2" presStyleLbl="bgAcc1" presStyleIdx="1" presStyleCnt="3">
        <dgm:presLayoutVars>
          <dgm:bulletEnabled val="1"/>
        </dgm:presLayoutVars>
      </dgm:prSet>
      <dgm:spPr/>
    </dgm:pt>
    <dgm:pt modelId="{23C98A0D-A7F7-40A7-9841-70B21199A6F5}" type="pres">
      <dgm:prSet presAssocID="{1B12BD05-BC56-4F72-B65E-01CB2D01C856}" presName="childNode2tx" presStyleLbl="bgAcc1" presStyleIdx="1" presStyleCnt="3">
        <dgm:presLayoutVars>
          <dgm:bulletEnabled val="1"/>
        </dgm:presLayoutVars>
      </dgm:prSet>
      <dgm:spPr/>
    </dgm:pt>
    <dgm:pt modelId="{F4476241-8CF2-41A9-B3C1-01C6C0CE44ED}" type="pres">
      <dgm:prSet presAssocID="{1B12BD05-BC56-4F72-B65E-01CB2D01C856}" presName="parentNode2" presStyleLbl="node1" presStyleIdx="1" presStyleCnt="3" custLinFactNeighborX="1935" custLinFactNeighborY="-3291">
        <dgm:presLayoutVars>
          <dgm:chMax val="0"/>
          <dgm:bulletEnabled val="1"/>
        </dgm:presLayoutVars>
      </dgm:prSet>
      <dgm:spPr/>
    </dgm:pt>
    <dgm:pt modelId="{90768E1D-0574-4154-B840-6DB85D988147}" type="pres">
      <dgm:prSet presAssocID="{1B12BD05-BC56-4F72-B65E-01CB2D01C856}" presName="connSite2" presStyleCnt="0"/>
      <dgm:spPr/>
    </dgm:pt>
    <dgm:pt modelId="{86059E4E-F7F8-42C6-B4AD-90F26EE6CE6E}" type="pres">
      <dgm:prSet presAssocID="{5B98D065-1FA1-44B7-87C6-477631627B43}" presName="Name18" presStyleLbl="sibTrans2D1" presStyleIdx="1" presStyleCnt="2"/>
      <dgm:spPr/>
    </dgm:pt>
    <dgm:pt modelId="{E9B1B329-56D4-4AFE-831D-DA5E56543CA6}" type="pres">
      <dgm:prSet presAssocID="{B6DE6CFD-D996-41B8-A886-D6232D85DC81}" presName="composite1" presStyleCnt="0"/>
      <dgm:spPr/>
    </dgm:pt>
    <dgm:pt modelId="{EB744C77-8AA0-4C59-B17D-778028109F23}" type="pres">
      <dgm:prSet presAssocID="{B6DE6CFD-D996-41B8-A886-D6232D85DC81}" presName="dummyNode1" presStyleLbl="node1" presStyleIdx="1" presStyleCnt="3"/>
      <dgm:spPr/>
    </dgm:pt>
    <dgm:pt modelId="{693DFAEA-AB0C-412F-8D24-E07B7FBD166A}" type="pres">
      <dgm:prSet presAssocID="{B6DE6CFD-D996-41B8-A886-D6232D85DC81}" presName="childNode1" presStyleLbl="bgAcc1" presStyleIdx="2" presStyleCnt="3">
        <dgm:presLayoutVars>
          <dgm:bulletEnabled val="1"/>
        </dgm:presLayoutVars>
      </dgm:prSet>
      <dgm:spPr/>
    </dgm:pt>
    <dgm:pt modelId="{74322B58-5D50-470A-9358-175DB5BEAC80}" type="pres">
      <dgm:prSet presAssocID="{B6DE6CFD-D996-41B8-A886-D6232D85DC81}" presName="childNode1tx" presStyleLbl="bgAcc1" presStyleIdx="2" presStyleCnt="3">
        <dgm:presLayoutVars>
          <dgm:bulletEnabled val="1"/>
        </dgm:presLayoutVars>
      </dgm:prSet>
      <dgm:spPr/>
    </dgm:pt>
    <dgm:pt modelId="{292A8EB9-D1D7-468E-9CE3-76531135CF76}" type="pres">
      <dgm:prSet presAssocID="{B6DE6CFD-D996-41B8-A886-D6232D85DC8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B4F1464-C1B1-471E-B986-3AA42B1467CA}" type="pres">
      <dgm:prSet presAssocID="{B6DE6CFD-D996-41B8-A886-D6232D85DC81}" presName="connSite1" presStyleCnt="0"/>
      <dgm:spPr/>
    </dgm:pt>
  </dgm:ptLst>
  <dgm:cxnLst>
    <dgm:cxn modelId="{7996517E-58D0-4D31-A3A2-F5C40769B701}" type="presOf" srcId="{FB536800-624F-4163-B7D7-8A0F5760A74A}" destId="{693DFAEA-AB0C-412F-8D24-E07B7FBD166A}" srcOrd="0" destOrd="0" presId="urn:microsoft.com/office/officeart/2005/8/layout/hProcess4"/>
    <dgm:cxn modelId="{328B3F12-0C98-4717-9F1C-D922B19EF61B}" type="presOf" srcId="{F1F8243C-0DE2-4B2C-9895-711740114640}" destId="{23C98A0D-A7F7-40A7-9841-70B21199A6F5}" srcOrd="1" destOrd="1" presId="urn:microsoft.com/office/officeart/2005/8/layout/hProcess4"/>
    <dgm:cxn modelId="{1D4104E8-8635-4C2F-95FA-DF2D36405340}" type="presOf" srcId="{076B7A97-940D-4568-A967-2BB983D8CEE0}" destId="{3340DD2C-420C-485D-AED4-9AB20FBBCE20}" srcOrd="0" destOrd="0" presId="urn:microsoft.com/office/officeart/2005/8/layout/hProcess4"/>
    <dgm:cxn modelId="{60C99048-3789-40D1-B24F-3475D6C02742}" type="presOf" srcId="{B6DE6CFD-D996-41B8-A886-D6232D85DC81}" destId="{292A8EB9-D1D7-468E-9CE3-76531135CF76}" srcOrd="0" destOrd="0" presId="urn:microsoft.com/office/officeart/2005/8/layout/hProcess4"/>
    <dgm:cxn modelId="{0F0333CC-12DB-4BCD-8DC1-CC7F161FBE65}" type="presOf" srcId="{6EAF35C0-33CB-4761-A3C5-61946F857C0C}" destId="{4106F8B9-1F33-49CB-A910-6337886B4C0B}" srcOrd="0" destOrd="0" presId="urn:microsoft.com/office/officeart/2005/8/layout/hProcess4"/>
    <dgm:cxn modelId="{03DC47AE-D83B-4C7F-872F-0334D200973E}" type="presOf" srcId="{5D2750B6-8958-44FF-9008-406DE47AD23D}" destId="{515BE584-54D6-4F6E-A93E-409A7E38EC02}" srcOrd="1" destOrd="1" presId="urn:microsoft.com/office/officeart/2005/8/layout/hProcess4"/>
    <dgm:cxn modelId="{BEE387BC-9BAB-426B-AEA2-249886B090D2}" type="presOf" srcId="{F1F8243C-0DE2-4B2C-9895-711740114640}" destId="{3340DD2C-420C-485D-AED4-9AB20FBBCE20}" srcOrd="0" destOrd="1" presId="urn:microsoft.com/office/officeart/2005/8/layout/hProcess4"/>
    <dgm:cxn modelId="{D36B744D-A1B2-41C3-87F2-9F889C0048C8}" srcId="{1B12BD05-BC56-4F72-B65E-01CB2D01C856}" destId="{076B7A97-940D-4568-A967-2BB983D8CEE0}" srcOrd="0" destOrd="0" parTransId="{4B66479D-AC55-4BE6-927C-694081B9362D}" sibTransId="{2847AF89-896D-4810-A92E-AAF98B7E7F5B}"/>
    <dgm:cxn modelId="{6E8969D4-141B-48FF-A9C6-B98E8C0BB083}" type="presOf" srcId="{3AAC5228-7172-4B66-ABB3-DA481A56D1C9}" destId="{BB832F39-006D-4DCE-A585-39EE35A9850A}" srcOrd="0" destOrd="0" presId="urn:microsoft.com/office/officeart/2005/8/layout/hProcess4"/>
    <dgm:cxn modelId="{E25DD45C-3D3D-48E9-8942-1FA3B1F94A92}" type="presOf" srcId="{076B7A97-940D-4568-A967-2BB983D8CEE0}" destId="{23C98A0D-A7F7-40A7-9841-70B21199A6F5}" srcOrd="1" destOrd="0" presId="urn:microsoft.com/office/officeart/2005/8/layout/hProcess4"/>
    <dgm:cxn modelId="{402CAF51-3AAF-4D3A-A2A9-A1AA9756DDFF}" srcId="{6EAF35C0-33CB-4761-A3C5-61946F857C0C}" destId="{5D2750B6-8958-44FF-9008-406DE47AD23D}" srcOrd="1" destOrd="0" parTransId="{F40CE94D-3B8D-472A-8E62-E07388A9525F}" sibTransId="{C015EEA3-9C66-4087-97BC-D77F29DD041E}"/>
    <dgm:cxn modelId="{4806B601-52DE-4A0C-BE6E-9AE3C9C05E24}" srcId="{C314359C-FCAE-4788-A435-2773C5B418F1}" destId="{1B12BD05-BC56-4F72-B65E-01CB2D01C856}" srcOrd="1" destOrd="0" parTransId="{2984D335-C29F-47EA-83AE-66714804DA4B}" sibTransId="{5B98D065-1FA1-44B7-87C6-477631627B43}"/>
    <dgm:cxn modelId="{0D5C07BC-896C-4DA9-BD6F-9B9017335CF6}" type="presOf" srcId="{146D228A-71B4-42C1-8A1A-820049EB4F87}" destId="{F46B30F6-634A-411E-B890-B3FF69A7A529}" srcOrd="0" destOrd="0" presId="urn:microsoft.com/office/officeart/2005/8/layout/hProcess4"/>
    <dgm:cxn modelId="{8CC1D588-5541-43A6-8106-7814CEA1F46C}" type="presOf" srcId="{FB536800-624F-4163-B7D7-8A0F5760A74A}" destId="{74322B58-5D50-470A-9358-175DB5BEAC80}" srcOrd="1" destOrd="0" presId="urn:microsoft.com/office/officeart/2005/8/layout/hProcess4"/>
    <dgm:cxn modelId="{603F96FA-48BE-45FC-ABCD-1F45ED1B4AB4}" type="presOf" srcId="{1B12BD05-BC56-4F72-B65E-01CB2D01C856}" destId="{F4476241-8CF2-41A9-B3C1-01C6C0CE44ED}" srcOrd="0" destOrd="0" presId="urn:microsoft.com/office/officeart/2005/8/layout/hProcess4"/>
    <dgm:cxn modelId="{7B144AEE-D07B-4244-A48C-A67798C0E167}" type="presOf" srcId="{146D228A-71B4-42C1-8A1A-820049EB4F87}" destId="{515BE584-54D6-4F6E-A93E-409A7E38EC02}" srcOrd="1" destOrd="0" presId="urn:microsoft.com/office/officeart/2005/8/layout/hProcess4"/>
    <dgm:cxn modelId="{4CC20481-601F-49C3-8C63-9E19737468C3}" type="presOf" srcId="{5B98D065-1FA1-44B7-87C6-477631627B43}" destId="{86059E4E-F7F8-42C6-B4AD-90F26EE6CE6E}" srcOrd="0" destOrd="0" presId="urn:microsoft.com/office/officeart/2005/8/layout/hProcess4"/>
    <dgm:cxn modelId="{06682DD5-BED5-4D59-B105-056D1110A80E}" srcId="{C314359C-FCAE-4788-A435-2773C5B418F1}" destId="{6EAF35C0-33CB-4761-A3C5-61946F857C0C}" srcOrd="0" destOrd="0" parTransId="{FEFDB176-8CA2-463F-B950-63CFC8568CA8}" sibTransId="{3AAC5228-7172-4B66-ABB3-DA481A56D1C9}"/>
    <dgm:cxn modelId="{D7B67F17-720C-4171-8E76-20EBC7058901}" srcId="{B6DE6CFD-D996-41B8-A886-D6232D85DC81}" destId="{FB536800-624F-4163-B7D7-8A0F5760A74A}" srcOrd="0" destOrd="0" parTransId="{A755821C-5C56-4CA9-AB31-43F77B24FBF6}" sibTransId="{DE5DAB0C-1168-4616-B88C-E60138857685}"/>
    <dgm:cxn modelId="{F1298497-CB43-4F5D-92F9-02B75354C1E4}" type="presOf" srcId="{C314359C-FCAE-4788-A435-2773C5B418F1}" destId="{FEF1D4E3-95C9-498C-950F-6A2C53169C9D}" srcOrd="0" destOrd="0" presId="urn:microsoft.com/office/officeart/2005/8/layout/hProcess4"/>
    <dgm:cxn modelId="{2C4A7039-7789-4B96-A5ED-81BD79DF519A}" srcId="{1B12BD05-BC56-4F72-B65E-01CB2D01C856}" destId="{F1F8243C-0DE2-4B2C-9895-711740114640}" srcOrd="1" destOrd="0" parTransId="{E6D1BD87-71AE-4452-B944-6F0C77E6EE55}" sibTransId="{B42CA161-759F-4BAD-A97E-81A1EFCA9D41}"/>
    <dgm:cxn modelId="{BD1451AB-4AAF-4987-8ACC-17099EB9C559}" srcId="{C314359C-FCAE-4788-A435-2773C5B418F1}" destId="{B6DE6CFD-D996-41B8-A886-D6232D85DC81}" srcOrd="2" destOrd="0" parTransId="{38B77513-DB5D-483D-9D9A-B6AF0CEFA406}" sibTransId="{6E211F39-7EC9-45BA-80EA-6DE4F9726DB7}"/>
    <dgm:cxn modelId="{321DBDE2-442C-4644-BE98-99637F860549}" type="presOf" srcId="{5D2750B6-8958-44FF-9008-406DE47AD23D}" destId="{F46B30F6-634A-411E-B890-B3FF69A7A529}" srcOrd="0" destOrd="1" presId="urn:microsoft.com/office/officeart/2005/8/layout/hProcess4"/>
    <dgm:cxn modelId="{301C9DE9-ADCE-428B-B31B-2E7BCBB98E1F}" type="presOf" srcId="{49FAAF86-A309-4071-801E-6B3F4C240308}" destId="{693DFAEA-AB0C-412F-8D24-E07B7FBD166A}" srcOrd="0" destOrd="1" presId="urn:microsoft.com/office/officeart/2005/8/layout/hProcess4"/>
    <dgm:cxn modelId="{DB7B4732-E889-48BA-9D8E-1C11269F6916}" srcId="{6EAF35C0-33CB-4761-A3C5-61946F857C0C}" destId="{146D228A-71B4-42C1-8A1A-820049EB4F87}" srcOrd="0" destOrd="0" parTransId="{B03D3690-C6B9-4B0E-A3FA-74C289BEEB97}" sibTransId="{44ADCE80-6998-4E62-8B44-1C7E4E463B44}"/>
    <dgm:cxn modelId="{0BD53301-77A2-4750-AB5E-2AA288FA2BD4}" type="presOf" srcId="{49FAAF86-A309-4071-801E-6B3F4C240308}" destId="{74322B58-5D50-470A-9358-175DB5BEAC80}" srcOrd="1" destOrd="1" presId="urn:microsoft.com/office/officeart/2005/8/layout/hProcess4"/>
    <dgm:cxn modelId="{FC543B3C-30C0-480A-BB3C-355A41AA3DD9}" srcId="{B6DE6CFD-D996-41B8-A886-D6232D85DC81}" destId="{49FAAF86-A309-4071-801E-6B3F4C240308}" srcOrd="1" destOrd="0" parTransId="{EBFFF35D-9585-4231-ABD7-F11B5883FF83}" sibTransId="{7EE6B1D5-4FBC-4DD7-B62C-8D0D0EE31A72}"/>
    <dgm:cxn modelId="{68CA19B1-9E8A-4E33-9AEC-00FCD9D0006F}" type="presParOf" srcId="{FEF1D4E3-95C9-498C-950F-6A2C53169C9D}" destId="{F5D9034A-B745-434E-8B57-19B951CAE33E}" srcOrd="0" destOrd="0" presId="urn:microsoft.com/office/officeart/2005/8/layout/hProcess4"/>
    <dgm:cxn modelId="{F72D8CC9-784E-4B0D-9E5C-90C40CF8721D}" type="presParOf" srcId="{FEF1D4E3-95C9-498C-950F-6A2C53169C9D}" destId="{57FB3F55-BEEE-49E4-868B-E7C13EA71FDD}" srcOrd="1" destOrd="0" presId="urn:microsoft.com/office/officeart/2005/8/layout/hProcess4"/>
    <dgm:cxn modelId="{B403D389-F14D-4918-A95E-938BA55D8FCF}" type="presParOf" srcId="{FEF1D4E3-95C9-498C-950F-6A2C53169C9D}" destId="{EBB82B8B-62D4-4DEF-BE42-CEF4F5E17E2F}" srcOrd="2" destOrd="0" presId="urn:microsoft.com/office/officeart/2005/8/layout/hProcess4"/>
    <dgm:cxn modelId="{379C7993-3D14-44BB-B9FC-0BC7F527FABC}" type="presParOf" srcId="{EBB82B8B-62D4-4DEF-BE42-CEF4F5E17E2F}" destId="{160E13A2-3A50-4D9D-8F0A-7DE0FBD7D5F4}" srcOrd="0" destOrd="0" presId="urn:microsoft.com/office/officeart/2005/8/layout/hProcess4"/>
    <dgm:cxn modelId="{B2A3BD57-F829-4A25-9557-3E447F5503A8}" type="presParOf" srcId="{160E13A2-3A50-4D9D-8F0A-7DE0FBD7D5F4}" destId="{7397294B-D0A6-4A96-A14E-80EA75924CC3}" srcOrd="0" destOrd="0" presId="urn:microsoft.com/office/officeart/2005/8/layout/hProcess4"/>
    <dgm:cxn modelId="{E9CD04AA-08DB-4142-81C3-482F20E6FA4D}" type="presParOf" srcId="{160E13A2-3A50-4D9D-8F0A-7DE0FBD7D5F4}" destId="{F46B30F6-634A-411E-B890-B3FF69A7A529}" srcOrd="1" destOrd="0" presId="urn:microsoft.com/office/officeart/2005/8/layout/hProcess4"/>
    <dgm:cxn modelId="{62E9BC42-B515-4DD0-B2B3-ECB8BDCBB6F4}" type="presParOf" srcId="{160E13A2-3A50-4D9D-8F0A-7DE0FBD7D5F4}" destId="{515BE584-54D6-4F6E-A93E-409A7E38EC02}" srcOrd="2" destOrd="0" presId="urn:microsoft.com/office/officeart/2005/8/layout/hProcess4"/>
    <dgm:cxn modelId="{206723D8-5F95-44A1-A71C-C839F2472D85}" type="presParOf" srcId="{160E13A2-3A50-4D9D-8F0A-7DE0FBD7D5F4}" destId="{4106F8B9-1F33-49CB-A910-6337886B4C0B}" srcOrd="3" destOrd="0" presId="urn:microsoft.com/office/officeart/2005/8/layout/hProcess4"/>
    <dgm:cxn modelId="{3BD11C30-CBE7-42CD-9132-EFDAC8190723}" type="presParOf" srcId="{160E13A2-3A50-4D9D-8F0A-7DE0FBD7D5F4}" destId="{0D131801-9563-4C63-A077-B707E55CBD36}" srcOrd="4" destOrd="0" presId="urn:microsoft.com/office/officeart/2005/8/layout/hProcess4"/>
    <dgm:cxn modelId="{439DE1AA-5D1D-4A18-B4AE-29AFF01330A3}" type="presParOf" srcId="{EBB82B8B-62D4-4DEF-BE42-CEF4F5E17E2F}" destId="{BB832F39-006D-4DCE-A585-39EE35A9850A}" srcOrd="1" destOrd="0" presId="urn:microsoft.com/office/officeart/2005/8/layout/hProcess4"/>
    <dgm:cxn modelId="{60EC2E1D-E5B1-4955-98E8-A80EDA488FF4}" type="presParOf" srcId="{EBB82B8B-62D4-4DEF-BE42-CEF4F5E17E2F}" destId="{8C0B88DA-4B84-4320-85F2-B403E0FE0B01}" srcOrd="2" destOrd="0" presId="urn:microsoft.com/office/officeart/2005/8/layout/hProcess4"/>
    <dgm:cxn modelId="{4B721C40-DAE0-4A66-9032-9F4F5D681DC4}" type="presParOf" srcId="{8C0B88DA-4B84-4320-85F2-B403E0FE0B01}" destId="{7E71DB66-050A-4BE5-9CF3-8449205DDF86}" srcOrd="0" destOrd="0" presId="urn:microsoft.com/office/officeart/2005/8/layout/hProcess4"/>
    <dgm:cxn modelId="{3192E9F5-E5AE-4109-AD52-EDD8CA2379BB}" type="presParOf" srcId="{8C0B88DA-4B84-4320-85F2-B403E0FE0B01}" destId="{3340DD2C-420C-485D-AED4-9AB20FBBCE20}" srcOrd="1" destOrd="0" presId="urn:microsoft.com/office/officeart/2005/8/layout/hProcess4"/>
    <dgm:cxn modelId="{9FEEA16F-9DA9-4ED5-80BC-4A7C405D6EA7}" type="presParOf" srcId="{8C0B88DA-4B84-4320-85F2-B403E0FE0B01}" destId="{23C98A0D-A7F7-40A7-9841-70B21199A6F5}" srcOrd="2" destOrd="0" presId="urn:microsoft.com/office/officeart/2005/8/layout/hProcess4"/>
    <dgm:cxn modelId="{9905C02D-683A-471E-94B2-B2E0F8A000F1}" type="presParOf" srcId="{8C0B88DA-4B84-4320-85F2-B403E0FE0B01}" destId="{F4476241-8CF2-41A9-B3C1-01C6C0CE44ED}" srcOrd="3" destOrd="0" presId="urn:microsoft.com/office/officeart/2005/8/layout/hProcess4"/>
    <dgm:cxn modelId="{99CCCFE7-DFB3-4EFA-B564-17A1C5C2DD5C}" type="presParOf" srcId="{8C0B88DA-4B84-4320-85F2-B403E0FE0B01}" destId="{90768E1D-0574-4154-B840-6DB85D988147}" srcOrd="4" destOrd="0" presId="urn:microsoft.com/office/officeart/2005/8/layout/hProcess4"/>
    <dgm:cxn modelId="{CD3F6177-CB2C-4A54-B4FE-5B33EB806AE9}" type="presParOf" srcId="{EBB82B8B-62D4-4DEF-BE42-CEF4F5E17E2F}" destId="{86059E4E-F7F8-42C6-B4AD-90F26EE6CE6E}" srcOrd="3" destOrd="0" presId="urn:microsoft.com/office/officeart/2005/8/layout/hProcess4"/>
    <dgm:cxn modelId="{0E6F2978-8CB0-4B14-A048-FF5AA7D58F44}" type="presParOf" srcId="{EBB82B8B-62D4-4DEF-BE42-CEF4F5E17E2F}" destId="{E9B1B329-56D4-4AFE-831D-DA5E56543CA6}" srcOrd="4" destOrd="0" presId="urn:microsoft.com/office/officeart/2005/8/layout/hProcess4"/>
    <dgm:cxn modelId="{8E6AC3D7-D3AD-492B-8453-FE2885CD5A85}" type="presParOf" srcId="{E9B1B329-56D4-4AFE-831D-DA5E56543CA6}" destId="{EB744C77-8AA0-4C59-B17D-778028109F23}" srcOrd="0" destOrd="0" presId="urn:microsoft.com/office/officeart/2005/8/layout/hProcess4"/>
    <dgm:cxn modelId="{7F41D96F-18A9-4D69-8CFC-DF4498AA5166}" type="presParOf" srcId="{E9B1B329-56D4-4AFE-831D-DA5E56543CA6}" destId="{693DFAEA-AB0C-412F-8D24-E07B7FBD166A}" srcOrd="1" destOrd="0" presId="urn:microsoft.com/office/officeart/2005/8/layout/hProcess4"/>
    <dgm:cxn modelId="{DB0A11F9-4343-4B34-805A-81D242A40418}" type="presParOf" srcId="{E9B1B329-56D4-4AFE-831D-DA5E56543CA6}" destId="{74322B58-5D50-470A-9358-175DB5BEAC80}" srcOrd="2" destOrd="0" presId="urn:microsoft.com/office/officeart/2005/8/layout/hProcess4"/>
    <dgm:cxn modelId="{0BEC6CD7-712E-4B88-87DC-08DD10684F16}" type="presParOf" srcId="{E9B1B329-56D4-4AFE-831D-DA5E56543CA6}" destId="{292A8EB9-D1D7-468E-9CE3-76531135CF76}" srcOrd="3" destOrd="0" presId="urn:microsoft.com/office/officeart/2005/8/layout/hProcess4"/>
    <dgm:cxn modelId="{9B020585-4603-4EC9-9531-C73FC9B58151}" type="presParOf" srcId="{E9B1B329-56D4-4AFE-831D-DA5E56543CA6}" destId="{1B4F1464-C1B1-471E-B986-3AA42B1467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B30F6-634A-411E-B890-B3FF69A7A529}">
      <dsp:nvSpPr>
        <dsp:cNvPr id="0" name=""/>
        <dsp:cNvSpPr/>
      </dsp:nvSpPr>
      <dsp:spPr>
        <a:xfrm>
          <a:off x="2404" y="1370694"/>
          <a:ext cx="2163666" cy="17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</dsp:txBody>
      <dsp:txXfrm>
        <a:off x="43472" y="1411762"/>
        <a:ext cx="2081530" cy="1320028"/>
      </dsp:txXfrm>
    </dsp:sp>
    <dsp:sp modelId="{BB832F39-006D-4DCE-A585-39EE35A9850A}">
      <dsp:nvSpPr>
        <dsp:cNvPr id="0" name=""/>
        <dsp:cNvSpPr/>
      </dsp:nvSpPr>
      <dsp:spPr>
        <a:xfrm>
          <a:off x="1231224" y="1842039"/>
          <a:ext cx="2317701" cy="2317701"/>
        </a:xfrm>
        <a:prstGeom prst="leftCircularArrow">
          <a:avLst>
            <a:gd name="adj1" fmla="val 2861"/>
            <a:gd name="adj2" fmla="val 349692"/>
            <a:gd name="adj3" fmla="val 2125202"/>
            <a:gd name="adj4" fmla="val 9024489"/>
            <a:gd name="adj5" fmla="val 333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6F8B9-1F33-49CB-A910-6337886B4C0B}">
      <dsp:nvSpPr>
        <dsp:cNvPr id="0" name=""/>
        <dsp:cNvSpPr/>
      </dsp:nvSpPr>
      <dsp:spPr>
        <a:xfrm>
          <a:off x="483219" y="2772858"/>
          <a:ext cx="1923259" cy="7648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+mj-lt"/>
            </a:rPr>
            <a:t>Organisational values and improvement plan</a:t>
          </a:r>
        </a:p>
      </dsp:txBody>
      <dsp:txXfrm>
        <a:off x="505620" y="2795259"/>
        <a:ext cx="1878457" cy="720014"/>
      </dsp:txXfrm>
    </dsp:sp>
    <dsp:sp modelId="{3340DD2C-420C-485D-AED4-9AB20FBBCE20}">
      <dsp:nvSpPr>
        <dsp:cNvPr id="0" name=""/>
        <dsp:cNvSpPr/>
      </dsp:nvSpPr>
      <dsp:spPr>
        <a:xfrm>
          <a:off x="2722262" y="1370694"/>
          <a:ext cx="2163666" cy="17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01524"/>
              <a:satOff val="-26770"/>
              <a:lumOff val="18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</dsp:txBody>
      <dsp:txXfrm>
        <a:off x="2763330" y="1794171"/>
        <a:ext cx="2081530" cy="1320028"/>
      </dsp:txXfrm>
    </dsp:sp>
    <dsp:sp modelId="{86059E4E-F7F8-42C6-B4AD-90F26EE6CE6E}">
      <dsp:nvSpPr>
        <dsp:cNvPr id="0" name=""/>
        <dsp:cNvSpPr/>
      </dsp:nvSpPr>
      <dsp:spPr>
        <a:xfrm>
          <a:off x="3965824" y="294408"/>
          <a:ext cx="2551546" cy="2551546"/>
        </a:xfrm>
        <a:prstGeom prst="circularArrow">
          <a:avLst>
            <a:gd name="adj1" fmla="val 2599"/>
            <a:gd name="adj2" fmla="val 315705"/>
            <a:gd name="adj3" fmla="val 19550111"/>
            <a:gd name="adj4" fmla="val 12616838"/>
            <a:gd name="adj5" fmla="val 3032"/>
          </a:avLst>
        </a:prstGeom>
        <a:solidFill>
          <a:schemeClr val="accent1">
            <a:shade val="90000"/>
            <a:hueOff val="808218"/>
            <a:satOff val="-53363"/>
            <a:lumOff val="346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76241-8CF2-41A9-B3C1-01C6C0CE44ED}">
      <dsp:nvSpPr>
        <dsp:cNvPr id="0" name=""/>
        <dsp:cNvSpPr/>
      </dsp:nvSpPr>
      <dsp:spPr>
        <a:xfrm>
          <a:off x="3240292" y="963116"/>
          <a:ext cx="1923259" cy="7648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01524"/>
            <a:satOff val="-26770"/>
            <a:lumOff val="18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+mj-lt"/>
            </a:rPr>
            <a:t>Dissemination of key information – the ‘conversation’</a:t>
          </a:r>
        </a:p>
      </dsp:txBody>
      <dsp:txXfrm>
        <a:off x="3262693" y="985517"/>
        <a:ext cx="1878457" cy="720014"/>
      </dsp:txXfrm>
    </dsp:sp>
    <dsp:sp modelId="{693DFAEA-AB0C-412F-8D24-E07B7FBD166A}">
      <dsp:nvSpPr>
        <dsp:cNvPr id="0" name=""/>
        <dsp:cNvSpPr/>
      </dsp:nvSpPr>
      <dsp:spPr>
        <a:xfrm>
          <a:off x="5442120" y="1370694"/>
          <a:ext cx="2163666" cy="17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03047"/>
              <a:satOff val="-53539"/>
              <a:lumOff val="36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100" kern="1200"/>
        </a:p>
      </dsp:txBody>
      <dsp:txXfrm>
        <a:off x="5483188" y="1411762"/>
        <a:ext cx="2081530" cy="1320028"/>
      </dsp:txXfrm>
    </dsp:sp>
    <dsp:sp modelId="{292A8EB9-D1D7-468E-9CE3-76531135CF76}">
      <dsp:nvSpPr>
        <dsp:cNvPr id="0" name=""/>
        <dsp:cNvSpPr/>
      </dsp:nvSpPr>
      <dsp:spPr>
        <a:xfrm>
          <a:off x="5922935" y="2772858"/>
          <a:ext cx="1923259" cy="7648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03047"/>
            <a:satOff val="-53539"/>
            <a:lumOff val="36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414954"/>
              </a:solidFill>
              <a:latin typeface="+mj-lt"/>
            </a:rPr>
            <a:t>Performance management and training</a:t>
          </a:r>
        </a:p>
      </dsp:txBody>
      <dsp:txXfrm>
        <a:off x="5945336" y="2795259"/>
        <a:ext cx="1878457" cy="720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8DD687F3-72B8-49CF-A3BC-A09BD9254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9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</p:spPr>
        <p:txBody>
          <a:bodyPr lIns="96551" tIns="48276" rIns="96551" bIns="48276"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 lIns="96551" tIns="48276" rIns="96551" bIns="4827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517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1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73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32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90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48" tIns="44824" rIns="89648" bIns="44824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872" y="9370921"/>
            <a:ext cx="2918375" cy="493854"/>
          </a:xfrm>
          <a:prstGeom prst="rect">
            <a:avLst/>
          </a:prstGeom>
        </p:spPr>
        <p:txBody>
          <a:bodyPr lIns="89648" tIns="44824" rIns="89648" bIns="44824"/>
          <a:lstStyle/>
          <a:p>
            <a:fld id="{DD844BDC-0AB9-4722-8AEA-F9BC9590FC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85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2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8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8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B29F-5D51-4463-93B2-B3563BC21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4" descr="optimus_logo_right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14731" y="1246371"/>
            <a:ext cx="3108010" cy="6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1pPr>
      <a:lvl2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2pPr>
      <a:lvl3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3pPr>
      <a:lvl4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4pPr>
      <a:lvl5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5pPr>
      <a:lvl6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1pPr>
      <a:lvl2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2pPr>
      <a:lvl3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3pPr>
      <a:lvl4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4pPr>
      <a:lvl5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5pPr>
      <a:lvl6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6pPr>
      <a:lvl7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7pPr>
      <a:lvl8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8pPr>
      <a:lvl9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602000"/>
            <a:ext cx="7848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8" descr="optimus_main_logo_no_text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244540"/>
            <a:ext cx="1143000" cy="1181100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sp>
        <p:nvSpPr>
          <p:cNvPr id="14" name="Title Placeholder 12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414954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400"/>
        </a:spcAft>
        <a:buClr>
          <a:srgbClr val="414954"/>
        </a:buClr>
        <a:buSzPct val="80000"/>
        <a:buFont typeface="Wingdings" pitchFamily="2" charset="2"/>
        <a:buChar char="¤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•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»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usinessOE" TargetMode="External"/><Relationship Id="rId2" Type="http://schemas.openxmlformats.org/officeDocument/2006/relationships/hyperlink" Target="http://www.optimus-education.com/knowledge-centre/school-business-manage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472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000" b="1" kern="0" dirty="0">
                <a:solidFill>
                  <a:srgbClr val="414954"/>
                </a:solidFill>
                <a:latin typeface="Trebuchet MS"/>
                <a:cs typeface="Trebuchet MS"/>
              </a:rPr>
              <a:t>Webinar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" y="3352580"/>
            <a:ext cx="9144000" cy="15382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Courageous conversations for improving performance</a:t>
            </a:r>
            <a:endParaRPr kumimoji="0" lang="en-GB" sz="2200" b="0" i="0" u="none" strike="noStrike" kern="0" cap="none" spc="0" normalizeH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lvl="0" algn="ctr" rtl="0">
              <a:defRPr/>
            </a:pPr>
            <a:r>
              <a:rPr lang="en-GB" sz="2200" i="1" dirty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‘</a:t>
            </a:r>
            <a:r>
              <a:rPr lang="en-GB" sz="2200" i="1" baseline="0" dirty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But I don’t feel very brave!</a:t>
            </a:r>
            <a:r>
              <a:rPr lang="en-GB" sz="2200" i="1" dirty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’</a:t>
            </a:r>
            <a:endParaRPr kumimoji="0" lang="en-GB" sz="2200" b="0" i="1" u="none" strike="noStrike" kern="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200" dirty="0">
              <a:solidFill>
                <a:srgbClr val="414954"/>
              </a:solidFill>
              <a:uFillTx/>
              <a:latin typeface="Trebuchet MS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Nickii Messer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800" b="1" dirty="0">
              <a:solidFill>
                <a:srgbClr val="414954"/>
              </a:solidFill>
              <a:uFillTx/>
              <a:latin typeface="Trebuchet MS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Difficult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Regular reviews and support will help minimise under-performance. Nevertheless there may be occasions when, despite adequate support, an employee’s performance consistently fails to reach the required standard. </a:t>
            </a:r>
          </a:p>
          <a:p>
            <a:pPr marL="0" indent="0">
              <a:buNone/>
            </a:pPr>
            <a:r>
              <a:rPr lang="en-GB" dirty="0"/>
              <a:t>Where this is the case managers must not duck the issue. </a:t>
            </a:r>
          </a:p>
          <a:p>
            <a:pPr marL="0" indent="0">
              <a:buNone/>
            </a:pPr>
            <a:r>
              <a:rPr lang="en-GB" dirty="0"/>
              <a:t>ACAS (2014)</a:t>
            </a:r>
          </a:p>
        </p:txBody>
      </p:sp>
      <p:pic>
        <p:nvPicPr>
          <p:cNvPr id="8196" name="Picture 4" descr="C:\Users\User\AppData\Local\Microsoft\Windows\Temporary Internet Files\Content.IE5\NOQURXOD\8735766755_948b2647e3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991992" cy="299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isten 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573016"/>
            <a:ext cx="2713252" cy="2632774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Difficult conversations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0" y="1700808"/>
            <a:ext cx="7930800" cy="472856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Performance management framework in place – and followed!</a:t>
            </a:r>
          </a:p>
          <a:p>
            <a:pPr lvl="0"/>
            <a:r>
              <a:rPr lang="en-GB" dirty="0"/>
              <a:t>PM used as a process, not an event</a:t>
            </a:r>
          </a:p>
          <a:p>
            <a:pPr lvl="0"/>
            <a:r>
              <a:rPr lang="en-GB" dirty="0"/>
              <a:t>Check other policies are in place (e.g. capability)</a:t>
            </a:r>
          </a:p>
          <a:p>
            <a:pPr lvl="0"/>
            <a:r>
              <a:rPr lang="en-GB" dirty="0"/>
              <a:t>Make sure you are the right person to have the conversation</a:t>
            </a:r>
          </a:p>
          <a:p>
            <a:r>
              <a:rPr lang="en-GB" dirty="0"/>
              <a:t>Why is it ‘difficult’ – is it just your fear?</a:t>
            </a:r>
          </a:p>
          <a:p>
            <a:pPr lvl="0"/>
            <a:r>
              <a:rPr lang="en-GB" dirty="0"/>
              <a:t>Have </a:t>
            </a:r>
            <a:r>
              <a:rPr lang="en-GB" i="1" dirty="0"/>
              <a:t>planned </a:t>
            </a:r>
            <a:r>
              <a:rPr lang="en-GB" dirty="0"/>
              <a:t>conversations – right time, right place</a:t>
            </a:r>
          </a:p>
          <a:p>
            <a:pPr lvl="0"/>
            <a:r>
              <a:rPr lang="en-GB" dirty="0"/>
              <a:t>Be aware – deal with the root cause (five whys)</a:t>
            </a:r>
          </a:p>
          <a:p>
            <a:pPr lvl="0"/>
            <a:r>
              <a:rPr lang="en-GB" dirty="0"/>
              <a:t>Explain the problem – facts, evidence</a:t>
            </a:r>
          </a:p>
          <a:p>
            <a:pPr lvl="0"/>
            <a:r>
              <a:rPr lang="en-GB" dirty="0"/>
              <a:t>Explain what is at stake</a:t>
            </a:r>
          </a:p>
          <a:p>
            <a:pPr lvl="0"/>
            <a:r>
              <a:rPr lang="en-GB" dirty="0"/>
              <a:t>Listen to understand</a:t>
            </a:r>
          </a:p>
          <a:p>
            <a:pPr lvl="0"/>
            <a:r>
              <a:rPr lang="en-GB" dirty="0"/>
              <a:t>Know outcome required - ‘bottom line’</a:t>
            </a:r>
          </a:p>
          <a:p>
            <a:pPr lvl="0"/>
            <a:r>
              <a:rPr lang="en-GB" dirty="0"/>
              <a:t>Have a plan of action, but be flexible</a:t>
            </a:r>
          </a:p>
          <a:p>
            <a:pPr lvl="0">
              <a:buNone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>
              <a:buNone/>
            </a:pPr>
            <a:endParaRPr lang="en-GB" dirty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D5F37-FEED-4C66-9975-0601D050818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i="1" dirty="0">
                <a:cs typeface="Arial" pitchFamily="34" charset="0"/>
              </a:rPr>
              <a:t>‘</a:t>
            </a:r>
            <a:r>
              <a:rPr lang="en-US" b="1" i="1" dirty="0">
                <a:cs typeface="Arial" pitchFamily="34" charset="0"/>
              </a:rPr>
              <a:t>When dealing with people, remember you are not dealing with creatures of logic, but creatures of emotion’  </a:t>
            </a:r>
            <a:r>
              <a:rPr lang="en-US" i="1" dirty="0">
                <a:cs typeface="Arial" pitchFamily="34" charset="0"/>
              </a:rPr>
              <a:t>Dale Carnegie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Incorrect facts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Incorrect root cause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Instinctive reaction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Win-lose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Guilty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Feeling accused, picked on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Fear – especially lack of skills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Not dealt with in time 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Surprises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Unfair process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Lack of trust</a:t>
            </a:r>
          </a:p>
          <a:p>
            <a:pPr marL="0" indent="342000">
              <a:buFont typeface="Wingdings" pitchFamily="2" charset="2"/>
              <a:buChar char=""/>
              <a:defRPr/>
            </a:pPr>
            <a:r>
              <a:rPr lang="en-US" dirty="0">
                <a:cs typeface="Arial" pitchFamily="34" charset="0"/>
              </a:rPr>
              <a:t>In denial	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3" name="Picture 3" descr="C:\Users\User\AppData\Local\Microsoft\Windows\Temporary Internet Files\Content.IE5\QKNERQZA\defensiv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9120"/>
            <a:ext cx="2384906" cy="1656185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QKNERQZA\lamb-marinade-bowl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571" y="2060848"/>
            <a:ext cx="342742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 </a:t>
            </a:r>
            <a:r>
              <a:rPr lang="en-GB" dirty="0" err="1"/>
              <a:t>win</a:t>
            </a:r>
            <a:endParaRPr lang="en-GB" dirty="0"/>
          </a:p>
        </p:txBody>
      </p:sp>
      <p:pic>
        <p:nvPicPr>
          <p:cNvPr id="6148" name="Picture 4" descr="C:\Users\User\AppData\Local\Microsoft\Windows\Temporary Internet Files\Content.IE5\O15QMF91\win_win-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429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2276872"/>
            <a:ext cx="7848448" cy="3851091"/>
          </a:xfrm>
        </p:spPr>
        <p:txBody>
          <a:bodyPr/>
          <a:lstStyle/>
          <a:p>
            <a:r>
              <a:rPr lang="en-GB" dirty="0"/>
              <a:t>Agree plan</a:t>
            </a:r>
          </a:p>
          <a:p>
            <a:r>
              <a:rPr lang="en-GB" dirty="0"/>
              <a:t>Confirm key points in writing</a:t>
            </a:r>
          </a:p>
          <a:p>
            <a:r>
              <a:rPr lang="en-GB" dirty="0"/>
              <a:t>Follow up meeting(s)</a:t>
            </a:r>
          </a:p>
          <a:p>
            <a:r>
              <a:rPr lang="en-GB" dirty="0"/>
              <a:t>Do what you promised</a:t>
            </a:r>
          </a:p>
          <a:p>
            <a:r>
              <a:rPr lang="en-GB" dirty="0"/>
              <a:t>Keep following the policies</a:t>
            </a:r>
          </a:p>
          <a:p>
            <a:r>
              <a:rPr lang="en-GB" dirty="0"/>
              <a:t>Keep it professional</a:t>
            </a:r>
          </a:p>
          <a:p>
            <a:r>
              <a:rPr lang="en-GB" dirty="0"/>
              <a:t>WWW, </a:t>
            </a:r>
            <a:r>
              <a:rPr lang="en-GB" dirty="0" err="1"/>
              <a:t>EBI</a:t>
            </a:r>
            <a:endParaRPr lang="en-GB" dirty="0"/>
          </a:p>
          <a:p>
            <a:r>
              <a:rPr lang="en-GB" dirty="0"/>
              <a:t>Keep policies reviewed and updated</a:t>
            </a:r>
          </a:p>
          <a:p>
            <a:endParaRPr lang="en-GB" dirty="0"/>
          </a:p>
        </p:txBody>
      </p:sp>
      <p:pic>
        <p:nvPicPr>
          <p:cNvPr id="9218" name="Picture 2" descr="C:\Users\User\AppData\Local\Microsoft\Windows\Temporary Internet Files\Content.IE5\65CMHPMT\blue-stick-man-reflect-h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054" y="2276872"/>
            <a:ext cx="234331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point</a:t>
            </a:r>
          </a:p>
        </p:txBody>
      </p:sp>
      <p:pic>
        <p:nvPicPr>
          <p:cNvPr id="4099" name="Picture 3" descr="C:\Users\User\AppData\Local\Microsoft\Windows\Temporary Internet Files\Content.IE5\NOQURXOD\Decision-Mak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49276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9550" y="1844824"/>
            <a:ext cx="8683625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Find more resources at: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400" kern="1200" dirty="0">
                <a:solidFill>
                  <a:srgbClr val="399DDC"/>
                </a:solidFill>
                <a:uFillTx/>
                <a:latin typeface="Trebuchet MS" pitchFamily="34" charset="0"/>
                <a:hlinkClick r:id="rId2"/>
              </a:rPr>
              <a:t>my.optimus-education.com/knowledge-centre/school-business-management</a:t>
            </a:r>
            <a:endParaRPr lang="en-GB" sz="1400" kern="1200" dirty="0">
              <a:solidFill>
                <a:srgbClr val="399DDC"/>
              </a:solidFill>
              <a:uFillTx/>
              <a:latin typeface="Trebuchet MS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Follow us: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400" dirty="0">
                <a:latin typeface="+mj-lt"/>
                <a:hlinkClick r:id="rId3"/>
              </a:rPr>
              <a:t>@BusinessOE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208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spc="300" dirty="0">
                <a:solidFill>
                  <a:srgbClr val="414954"/>
                </a:solidFill>
                <a:latin typeface="Trebuchet MS"/>
                <a:cs typeface="Trebuchet MS"/>
              </a:rPr>
              <a:t>Questions &amp; Answers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ideas and advice for: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0" y="1700808"/>
            <a:ext cx="7930800" cy="4728567"/>
          </a:xfrm>
        </p:spPr>
        <p:txBody>
          <a:bodyPr/>
          <a:lstStyle/>
          <a:p>
            <a:pPr eaLnBrk="1" hangingPunct="1"/>
            <a:endParaRPr lang="en-GB" sz="2800" dirty="0"/>
          </a:p>
          <a:p>
            <a:pPr lvl="0"/>
            <a:r>
              <a:rPr lang="en-GB" dirty="0"/>
              <a:t>Understanding the need for improved performance</a:t>
            </a:r>
          </a:p>
          <a:p>
            <a:pPr lvl="0"/>
            <a:r>
              <a:rPr lang="en-GB" dirty="0"/>
              <a:t>Becoming more confident in addressing underperformance</a:t>
            </a:r>
          </a:p>
          <a:p>
            <a:pPr lvl="0"/>
            <a:r>
              <a:rPr lang="en-GB" dirty="0"/>
              <a:t>Improved understanding of how people respond to performance conversations</a:t>
            </a:r>
          </a:p>
          <a:p>
            <a:pPr lvl="0"/>
            <a:r>
              <a:rPr lang="en-GB" dirty="0"/>
              <a:t>Developing strategies for initiating and managing difficult conversations</a:t>
            </a:r>
          </a:p>
          <a:p>
            <a:pPr lvl="0">
              <a:buNone/>
            </a:pPr>
            <a:endParaRPr lang="en-GB" dirty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D5F37-FEED-4C66-9975-0601D0508187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need for improved performance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E0741-8244-4532-BD36-45FE122488F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7" name="Picture 3" descr="C:\Users\User\AppData\Local\Microsoft\Windows\Temporary Internet Files\Content.IE5\65CMHPMT\ap8_kids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60" y="2132856"/>
            <a:ext cx="882274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Temporary Internet Files\Content.IE5\O15QMF91\simba0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3795280" cy="3816424"/>
          </a:xfrm>
          <a:prstGeom prst="rect">
            <a:avLst/>
          </a:prstGeom>
          <a:noFill/>
        </p:spPr>
      </p:pic>
      <p:pic>
        <p:nvPicPr>
          <p:cNvPr id="29698" name="Picture 4" descr="goose 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5661025"/>
            <a:ext cx="7286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Being courageous is...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8484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/>
              <a:t>	</a:t>
            </a:r>
            <a:endParaRPr lang="en-GB" dirty="0"/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D42C3-072D-478F-904C-1C6AD60D8BA1}" type="slidenum">
              <a:rPr lang="en-GB" smtClean="0">
                <a:latin typeface="Arial" pitchFamily="34" charset="0"/>
              </a:rPr>
              <a:pPr/>
              <a:t>4</a:t>
            </a:fld>
            <a:endParaRPr lang="en-GB">
              <a:latin typeface="Arial" pitchFamily="34" charset="0"/>
            </a:endParaRPr>
          </a:p>
        </p:txBody>
      </p:sp>
      <p:pic>
        <p:nvPicPr>
          <p:cNvPr id="2054" name="Picture 6" descr="C:\Users\User\AppData\Local\Microsoft\Windows\Temporary Internet Files\Content.IE5\O15QMF91\11507-illustration-of-a-red-heart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068960"/>
            <a:ext cx="1639989" cy="15333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162880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954"/>
                </a:solidFill>
                <a:latin typeface="+mj-lt"/>
              </a:rPr>
              <a:t>Less about this...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263691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954"/>
                </a:solidFill>
                <a:latin typeface="+mj-lt"/>
              </a:rPr>
              <a:t>And more about this...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alu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5544000" cy="5544000"/>
          </a:xfrm>
          <a:prstGeom prst="rect">
            <a:avLst/>
          </a:prstGeom>
        </p:spPr>
      </p:pic>
      <p:pic>
        <p:nvPicPr>
          <p:cNvPr id="7" name="Disciplin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5544000" cy="5544000"/>
          </a:xfrm>
          <a:prstGeom prst="rect">
            <a:avLst/>
          </a:prstGeom>
        </p:spPr>
      </p:pic>
      <p:pic>
        <p:nvPicPr>
          <p:cNvPr id="6" name="Behaviou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5544000" cy="55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192000" cy="579600"/>
          </a:xfrm>
        </p:spPr>
        <p:txBody>
          <a:bodyPr/>
          <a:lstStyle/>
          <a:p>
            <a:r>
              <a:rPr lang="en-GB" dirty="0" err="1"/>
              <a:t>NASBM</a:t>
            </a:r>
            <a:r>
              <a:rPr lang="en-GB" dirty="0"/>
              <a:t> Professional Standards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04048" y="2708920"/>
            <a:ext cx="720080" cy="360040"/>
          </a:xfrm>
          <a:prstGeom prst="straightConnector1">
            <a:avLst/>
          </a:prstGeom>
          <a:ln w="38100">
            <a:solidFill>
              <a:srgbClr val="4149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24128" y="2492896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414954"/>
                </a:solidFill>
                <a:latin typeface="+mj-lt"/>
              </a:rPr>
              <a:t>NASBM</a:t>
            </a:r>
            <a:r>
              <a:rPr lang="en-GB" sz="1400" b="1" dirty="0">
                <a:solidFill>
                  <a:srgbClr val="414954"/>
                </a:solidFill>
                <a:latin typeface="+mj-lt"/>
              </a:rPr>
              <a:t> Code of ethics</a:t>
            </a:r>
          </a:p>
          <a:p>
            <a:endParaRPr lang="en-GB" sz="1400" dirty="0">
              <a:solidFill>
                <a:srgbClr val="414954"/>
              </a:solidFill>
              <a:latin typeface="+mj-lt"/>
            </a:endParaRPr>
          </a:p>
          <a:p>
            <a:r>
              <a:rPr lang="en-GB" sz="1400" dirty="0">
                <a:solidFill>
                  <a:srgbClr val="414954"/>
                </a:solidFill>
                <a:latin typeface="+mj-lt"/>
              </a:rPr>
              <a:t>In all activities, school business management professionals should... make the wellbeing and improvement of the life chances of pupils a basic principle in all decision-making and actions.</a:t>
            </a:r>
          </a:p>
          <a:p>
            <a:endParaRPr lang="en-GB" sz="1400" dirty="0">
              <a:solidFill>
                <a:srgbClr val="414954"/>
              </a:solidFill>
              <a:latin typeface="+mj-lt"/>
            </a:endParaRPr>
          </a:p>
          <a:p>
            <a:r>
              <a:rPr lang="en-GB" sz="1400" dirty="0" err="1">
                <a:solidFill>
                  <a:srgbClr val="414954"/>
                </a:solidFill>
                <a:latin typeface="+mj-lt"/>
              </a:rPr>
              <a:t>NASBM</a:t>
            </a:r>
            <a:r>
              <a:rPr lang="en-GB" sz="1400" dirty="0">
                <a:solidFill>
                  <a:srgbClr val="414954"/>
                </a:solidFill>
                <a:latin typeface="+mj-lt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6225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NASBM</a:t>
            </a:r>
            <a:r>
              <a:rPr lang="en-GB" dirty="0"/>
              <a:t> Professional Standards</a:t>
            </a:r>
          </a:p>
        </p:txBody>
      </p:sp>
      <p:pic>
        <p:nvPicPr>
          <p:cNvPr id="12" name="Disciplin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908720"/>
            <a:ext cx="5544000" cy="5544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915816" y="3356992"/>
            <a:ext cx="2376264" cy="216024"/>
          </a:xfrm>
          <a:prstGeom prst="straightConnector1">
            <a:avLst/>
          </a:prstGeom>
          <a:ln w="38100">
            <a:solidFill>
              <a:srgbClr val="4149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6096" y="2420888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414954"/>
                </a:solidFill>
                <a:latin typeface="+mj-lt"/>
              </a:rPr>
              <a:t>LEADING SUPPORT SERVICES</a:t>
            </a:r>
          </a:p>
          <a:p>
            <a:endParaRPr lang="en-GB" sz="1400" b="1" dirty="0">
              <a:solidFill>
                <a:srgbClr val="414954"/>
              </a:solidFill>
              <a:latin typeface="+mj-lt"/>
            </a:endParaRPr>
          </a:p>
          <a:p>
            <a:r>
              <a:rPr lang="en-GB" sz="1400" b="1" dirty="0">
                <a:solidFill>
                  <a:srgbClr val="414954"/>
                </a:solidFill>
                <a:latin typeface="+mj-lt"/>
              </a:rPr>
              <a:t>Tier 3</a:t>
            </a:r>
          </a:p>
          <a:p>
            <a:r>
              <a:rPr lang="en-GB" sz="1400" dirty="0">
                <a:solidFill>
                  <a:srgbClr val="414954"/>
                </a:solidFill>
                <a:latin typeface="+mj-lt"/>
              </a:rPr>
              <a:t>Fosters and facilitates the development potential in others.  Identifies and takes steps to deal with obstacles in a fair and equitable manner</a:t>
            </a:r>
          </a:p>
          <a:p>
            <a:endParaRPr lang="en-GB" sz="1400" dirty="0">
              <a:solidFill>
                <a:srgbClr val="414954"/>
              </a:solidFill>
              <a:latin typeface="+mj-lt"/>
            </a:endParaRPr>
          </a:p>
          <a:p>
            <a:r>
              <a:rPr lang="en-GB" sz="1400" dirty="0" err="1">
                <a:solidFill>
                  <a:srgbClr val="414954"/>
                </a:solidFill>
                <a:latin typeface="+mj-lt"/>
              </a:rPr>
              <a:t>NASBM</a:t>
            </a:r>
            <a:r>
              <a:rPr lang="en-GB" sz="1400" dirty="0">
                <a:solidFill>
                  <a:srgbClr val="414954"/>
                </a:solidFill>
                <a:latin typeface="+mj-lt"/>
              </a:rPr>
              <a:t> (2015)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that’s why. Let’s look at how...</a:t>
            </a:r>
          </a:p>
        </p:txBody>
      </p:sp>
      <p:pic>
        <p:nvPicPr>
          <p:cNvPr id="12" name="Content Placeholder 11" descr="PRACTICE makes perf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844824"/>
            <a:ext cx="3672408" cy="36724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340768"/>
          <a:ext cx="784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772816"/>
            <a:ext cx="7848448" cy="4355147"/>
          </a:xfrm>
        </p:spPr>
        <p:txBody>
          <a:bodyPr/>
          <a:lstStyle/>
          <a:p>
            <a:pPr>
              <a:buNone/>
            </a:pPr>
            <a:r>
              <a:rPr lang="en-GB" dirty="0"/>
              <a:t>Good performance management helps everyone in the organisation to know:</a:t>
            </a:r>
          </a:p>
          <a:p>
            <a:r>
              <a:rPr lang="en-GB" dirty="0"/>
              <a:t>what the business is trying to achieve</a:t>
            </a:r>
          </a:p>
          <a:p>
            <a:r>
              <a:rPr lang="en-GB" dirty="0"/>
              <a:t>their role in helping the business achieve its goals</a:t>
            </a:r>
          </a:p>
          <a:p>
            <a:r>
              <a:rPr lang="en-GB" dirty="0"/>
              <a:t>the skills and competencies they need to fulfil their role</a:t>
            </a:r>
          </a:p>
          <a:p>
            <a:r>
              <a:rPr lang="en-GB" dirty="0"/>
              <a:t>the standards of performance required</a:t>
            </a:r>
          </a:p>
          <a:p>
            <a:r>
              <a:rPr lang="en-GB" dirty="0"/>
              <a:t>how they can develop their performance and contribute to the development of the organisation</a:t>
            </a:r>
          </a:p>
          <a:p>
            <a:r>
              <a:rPr lang="en-GB" dirty="0"/>
              <a:t>how they are doing</a:t>
            </a:r>
          </a:p>
          <a:p>
            <a:r>
              <a:rPr lang="en-GB" dirty="0"/>
              <a:t>when there are performance problems and what to do about them.</a:t>
            </a:r>
          </a:p>
          <a:p>
            <a:pPr>
              <a:buNone/>
            </a:pPr>
            <a:r>
              <a:rPr lang="en-GB" dirty="0"/>
              <a:t>ACAS (2016)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522</Words>
  <Application>Microsoft Office PowerPoint</Application>
  <PresentationFormat>On-screen Show (4:3)</PresentationFormat>
  <Paragraphs>103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Georgia</vt:lpstr>
      <vt:lpstr>Helvetica</vt:lpstr>
      <vt:lpstr>Helvetica Neue</vt:lpstr>
      <vt:lpstr>Trebuchet MS</vt:lpstr>
      <vt:lpstr>Wingdings</vt:lpstr>
      <vt:lpstr>Default</vt:lpstr>
      <vt:lpstr>Custom Design</vt:lpstr>
      <vt:lpstr>PowerPoint Presentation</vt:lpstr>
      <vt:lpstr>Practical ideas and advice for:</vt:lpstr>
      <vt:lpstr>The need for improved performance</vt:lpstr>
      <vt:lpstr>Being courageous is...</vt:lpstr>
      <vt:lpstr>NASBM Professional Standards</vt:lpstr>
      <vt:lpstr>NASBM Professional Standards</vt:lpstr>
      <vt:lpstr>So, that’s why. Let’s look at how...</vt:lpstr>
      <vt:lpstr>Process</vt:lpstr>
      <vt:lpstr>Performance management</vt:lpstr>
      <vt:lpstr>Difficult conversations</vt:lpstr>
      <vt:lpstr>Difficult conversations</vt:lpstr>
      <vt:lpstr>Negative reactions</vt:lpstr>
      <vt:lpstr>Win win</vt:lpstr>
      <vt:lpstr>Next steps</vt:lpstr>
      <vt:lpstr>Starting 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Worthen</dc:creator>
  <cp:lastModifiedBy>jack.procter-blain</cp:lastModifiedBy>
  <cp:revision>107</cp:revision>
  <cp:lastPrinted>2016-12-13T10:32:33Z</cp:lastPrinted>
  <dcterms:modified xsi:type="dcterms:W3CDTF">2016-12-13T10:34:02Z</dcterms:modified>
</cp:coreProperties>
</file>